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3"/>
  </p:notesMasterIdLst>
  <p:handoutMasterIdLst>
    <p:handoutMasterId r:id="rId24"/>
  </p:handoutMasterIdLst>
  <p:sldIdLst>
    <p:sldId id="256" r:id="rId2"/>
    <p:sldId id="257" r:id="rId3"/>
    <p:sldId id="258" r:id="rId4"/>
    <p:sldId id="259" r:id="rId5"/>
    <p:sldId id="297" r:id="rId6"/>
    <p:sldId id="261" r:id="rId7"/>
    <p:sldId id="298" r:id="rId8"/>
    <p:sldId id="299" r:id="rId9"/>
    <p:sldId id="283" r:id="rId10"/>
    <p:sldId id="285" r:id="rId11"/>
    <p:sldId id="286" r:id="rId12"/>
    <p:sldId id="287" r:id="rId13"/>
    <p:sldId id="289" r:id="rId14"/>
    <p:sldId id="290" r:id="rId15"/>
    <p:sldId id="291" r:id="rId16"/>
    <p:sldId id="292" r:id="rId17"/>
    <p:sldId id="293" r:id="rId18"/>
    <p:sldId id="294" r:id="rId19"/>
    <p:sldId id="295" r:id="rId20"/>
    <p:sldId id="296" r:id="rId21"/>
    <p:sldId id="282" r:id="rId22"/>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7" d="100"/>
          <a:sy n="127" d="100"/>
        </p:scale>
        <p:origin x="11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443" y="1"/>
            <a:ext cx="2945659" cy="496332"/>
          </a:xfrm>
          <a:prstGeom prst="rect">
            <a:avLst/>
          </a:prstGeom>
        </p:spPr>
        <p:txBody>
          <a:bodyPr vert="horz" lIns="91413" tIns="45706" rIns="91413" bIns="45706" rtlCol="0"/>
          <a:lstStyle>
            <a:lvl1pPr algn="r">
              <a:defRPr sz="1200"/>
            </a:lvl1pPr>
          </a:lstStyle>
          <a:p>
            <a:fld id="{BB8A6A63-5A03-4291-A811-66DBC61F07BB}" type="datetimeFigureOut">
              <a:rPr lang="fr-FR" smtClean="0"/>
              <a:pPr/>
              <a:t>01/10/2024</a:t>
            </a:fld>
            <a:endParaRPr lang="fr-FR"/>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1413" tIns="45706" rIns="91413" bIns="45706" rtlCol="0" anchor="b"/>
          <a:lstStyle>
            <a:lvl1pPr algn="r">
              <a:defRPr sz="1200"/>
            </a:lvl1pPr>
          </a:lstStyle>
          <a:p>
            <a:fld id="{1B9DFA0B-6781-41E9-8AF3-7566912F384A}" type="slidenum">
              <a:rPr lang="fr-FR" smtClean="0"/>
              <a:pPr/>
              <a:t>‹N°›</a:t>
            </a:fld>
            <a:endParaRPr lang="fr-FR"/>
          </a:p>
        </p:txBody>
      </p:sp>
    </p:spTree>
    <p:extLst>
      <p:ext uri="{BB962C8B-B14F-4D97-AF65-F5344CB8AC3E}">
        <p14:creationId xmlns:p14="http://schemas.microsoft.com/office/powerpoint/2010/main" val="252349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1413" tIns="45706" rIns="91413" bIns="45706" rtlCol="0"/>
          <a:lstStyle>
            <a:lvl1pPr algn="r">
              <a:defRPr sz="1200"/>
            </a:lvl1pPr>
          </a:lstStyle>
          <a:p>
            <a:fld id="{672C9A97-39CA-433A-93BB-E0FBF1FC4568}" type="datetimeFigureOut">
              <a:rPr lang="fr-FR" smtClean="0"/>
              <a:pPr/>
              <a:t>01/10/2024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13" tIns="45706" rIns="91413" bIns="4570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1413" tIns="45706" rIns="91413" bIns="45706" rtlCol="0" anchor="b"/>
          <a:lstStyle>
            <a:lvl1pPr algn="r">
              <a:defRPr sz="1200"/>
            </a:lvl1pPr>
          </a:lstStyle>
          <a:p>
            <a:fld id="{D8F145CE-91C2-4B5A-9840-825A5D34DEF8}" type="slidenum">
              <a:rPr lang="fr-FR" smtClean="0"/>
              <a:pPr/>
              <a:t>‹N°›</a:t>
            </a:fld>
            <a:endParaRPr lang="fr-FR"/>
          </a:p>
        </p:txBody>
      </p:sp>
    </p:spTree>
    <p:extLst>
      <p:ext uri="{BB962C8B-B14F-4D97-AF65-F5344CB8AC3E}">
        <p14:creationId xmlns:p14="http://schemas.microsoft.com/office/powerpoint/2010/main" val="32730851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8F145CE-91C2-4B5A-9840-825A5D34DEF8}" type="slidenum">
              <a:rPr lang="fr-FR" smtClean="0"/>
              <a:pPr/>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16882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F145CE-91C2-4B5A-9840-825A5D34DEF8}" type="slidenum">
              <a:rPr lang="fr-FR" smtClean="0"/>
              <a:pPr/>
              <a:t>21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84165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3E1B664-F4F1-4CD8-9619-7EFACE48CB1D}" type="datetime1">
              <a:rPr lang="fr-FR" smtClean="0"/>
              <a:t>01/10/2024</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334A195C-1B5D-4407-B974-A1242F659D90}" type="slidenum">
              <a:rPr lang="fr-FR" smtClean="0"/>
              <a:pPr/>
              <a:t>‹N°›</a:t>
            </a:fld>
            <a:endParaRPr lang="fr-FR"/>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54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59D89FB-E550-46CD-8AD4-F2CFB4598B45}" type="datetime1">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95662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F0D2E761-B416-4877-95A5-9CA373A3CB39}"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86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157858A3-526A-4BB6-B1DC-A0948F84BA86}"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23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373E9D0-CA01-4A0A-82B3-9D5D9397388D}"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144062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A3D0FE5-D2A2-448F-8EC1-47EBF140D446}"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18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9776DA-EACC-400F-99C5-F3DD7D8806D4}"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95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FCB8E7-3572-4759-B9C0-6F96BB666B20}"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64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4412E6-A388-4DCA-8DE5-327455785087}"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6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DDD4F1-1089-4F31-BDE3-498C49A71D27}"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13250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9A9CB08-E163-434C-812A-A636C422D912}" type="datetime1">
              <a:rPr lang="fr-FR" smtClean="0"/>
              <a:t>01/10/2024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4A195C-1B5D-4407-B974-A1242F659D90}" type="slidenum">
              <a:rPr lang="fr-FR" smtClean="0"/>
              <a:pPr/>
              <a:t>‹N°›</a:t>
            </a:fld>
            <a:endParaRPr lang="fr-FR"/>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50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DF05D7-9425-4DEC-8E3A-F13B04BA5D69}" type="datetime1">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427708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158D2A-EFCE-4FA9-80BF-25A517411DE6}" type="datetime1">
              <a:rPr lang="fr-FR" smtClean="0"/>
              <a:t>01/10/2024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4A195C-1B5D-4407-B974-A1242F659D90}" type="slidenum">
              <a:rPr lang="fr-FR" smtClean="0"/>
              <a:pPr/>
              <a:t>‹N°›</a:t>
            </a:fld>
            <a:endParaRPr lang="fr-FR"/>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85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C87B297-FB48-4276-BD10-EE4DC70A5F97}" type="datetime1">
              <a:rPr lang="fr-FR" smtClean="0"/>
              <a:t>01/10/2024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4A195C-1B5D-4407-B974-A1242F659D90}" type="slidenum">
              <a:rPr lang="fr-FR" smtClean="0"/>
              <a:pPr/>
              <a:t>‹N°›</a:t>
            </a:fld>
            <a:endParaRPr lang="fr-FR"/>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26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810F4-4258-4118-A2CD-7061444DFC81}" type="datetime1">
              <a:rPr lang="fr-FR" smtClean="0"/>
              <a:t>01/10/2024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2948724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397AC3A-E51E-49B8-BC74-42FABE14A13E}" type="datetime1">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80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a:t>Modifiez le style du titre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A1FE17E-10F5-4F19-A2A3-13A68D0F062D}" type="datetime1">
              <a:rPr lang="fr-FR" smtClean="0"/>
              <a:t>01/10/2024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4A195C-1B5D-4407-B974-A1242F659D90}" type="slidenum">
              <a:rPr lang="fr-FR" smtClean="0"/>
              <a:pPr/>
              <a:t>‹N°›</a:t>
            </a:fld>
            <a:endParaRPr lang="fr-FR"/>
          </a:p>
        </p:txBody>
      </p:sp>
    </p:spTree>
    <p:extLst>
      <p:ext uri="{BB962C8B-B14F-4D97-AF65-F5344CB8AC3E}">
        <p14:creationId xmlns:p14="http://schemas.microsoft.com/office/powerpoint/2010/main" val="66283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CBF8B9-64BA-4BE1-9397-A983B17504D2}" type="datetime1">
              <a:rPr lang="fr-FR" smtClean="0"/>
              <a:t>01/10/2024</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4A195C-1B5D-4407-B974-A1242F659D90}" type="slidenum">
              <a:rPr lang="fr-FR" smtClean="0"/>
              <a:pPr/>
              <a:t>‹N°›</a:t>
            </a:fld>
            <a:endParaRPr lang="fr-FR"/>
          </a:p>
        </p:txBody>
      </p:sp>
    </p:spTree>
    <p:extLst>
      <p:ext uri="{BB962C8B-B14F-4D97-AF65-F5344CB8AC3E}">
        <p14:creationId xmlns:p14="http://schemas.microsoft.com/office/powerpoint/2010/main" val="409929043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martinique.fr/"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799692" y="764704"/>
            <a:ext cx="5544616" cy="2494969"/>
          </a:xfrm>
          <a:prstGeom prst="roundRect">
            <a:avLst/>
          </a:prstGeom>
          <a:solidFill>
            <a:srgbClr val="00CCFF"/>
          </a:solidFill>
        </p:spPr>
        <p:style>
          <a:lnRef idx="0">
            <a:schemeClr val="accent1"/>
          </a:lnRef>
          <a:fillRef idx="3">
            <a:schemeClr val="accent1"/>
          </a:fillRef>
          <a:effectRef idx="3">
            <a:schemeClr val="accent1"/>
          </a:effectRef>
          <a:fontRef idx="minor">
            <a:schemeClr val="lt1"/>
          </a:fontRef>
        </p:style>
        <p:txBody>
          <a:bodyPr>
            <a:noAutofit/>
          </a:bodyPr>
          <a:lstStyle/>
          <a:p>
            <a:br>
              <a:rPr lang="fr-FR" sz="2400" b="1" dirty="0">
                <a:latin typeface="Cambria" panose="02040503050406030204" pitchFamily="18" charset="0"/>
              </a:rPr>
            </a:br>
            <a:br>
              <a:rPr lang="fr-FR" sz="2400" b="1" dirty="0">
                <a:latin typeface="Cambria" panose="02040503050406030204" pitchFamily="18" charset="0"/>
              </a:rPr>
            </a:br>
            <a:br>
              <a:rPr lang="fr-FR" sz="2400" b="1" dirty="0">
                <a:latin typeface="Cambria" panose="02040503050406030204" pitchFamily="18" charset="0"/>
              </a:rPr>
            </a:br>
            <a:r>
              <a:rPr lang="fr-FR" sz="2400" b="1" dirty="0">
                <a:latin typeface="Cambria" panose="02040503050406030204" pitchFamily="18" charset="0"/>
              </a:rPr>
              <a:t>GUIDE DE CREATION D’UN ORDRE DE MISSION ITINERANT MENSUEL  DANS </a:t>
            </a:r>
            <a:br>
              <a:rPr lang="fr-FR" sz="2400" b="1" dirty="0">
                <a:latin typeface="Cambria" panose="02040503050406030204" pitchFamily="18" charset="0"/>
              </a:rPr>
            </a:br>
            <a:r>
              <a:rPr lang="fr-FR" sz="2400" b="1" dirty="0">
                <a:latin typeface="Cambria" panose="02040503050406030204" pitchFamily="18" charset="0"/>
              </a:rPr>
              <a:t>L’ APPLICATION CHORUS-DT</a:t>
            </a:r>
            <a:br>
              <a:rPr lang="fr-FR" sz="2400" dirty="0">
                <a:latin typeface="Cambria" panose="02040503050406030204" pitchFamily="18" charset="0"/>
              </a:rPr>
            </a:br>
            <a:r>
              <a:rPr lang="fr-FR" sz="1800" i="1" dirty="0">
                <a:latin typeface="Cambria" panose="02040503050406030204" pitchFamily="18" charset="0"/>
              </a:rPr>
              <a:t>Personnel Itinérants et Service partagé et OM Ponctuel</a:t>
            </a:r>
            <a:br>
              <a:rPr lang="fr-FR" sz="2400" dirty="0">
                <a:latin typeface="Cambria" panose="02040503050406030204" pitchFamily="18" charset="0"/>
              </a:rPr>
            </a:br>
            <a:endParaRPr lang="fr-FR" sz="2000" i="1" dirty="0">
              <a:latin typeface="Cambria" panose="02040503050406030204" pitchFamily="18" charset="0"/>
            </a:endParaRPr>
          </a:p>
        </p:txBody>
      </p:sp>
      <p:sp>
        <p:nvSpPr>
          <p:cNvPr id="9" name="Sous-titre 8"/>
          <p:cNvSpPr>
            <a:spLocks noGrp="1"/>
          </p:cNvSpPr>
          <p:nvPr>
            <p:ph type="subTitle" idx="1"/>
          </p:nvPr>
        </p:nvSpPr>
        <p:spPr/>
        <p:txBody>
          <a:bodyPr>
            <a:normAutofit fontScale="40000" lnSpcReduction="20000"/>
          </a:bodyPr>
          <a:lstStyle/>
          <a:p>
            <a:endParaRPr lang="fr-FR" dirty="0"/>
          </a:p>
          <a:p>
            <a:r>
              <a:rPr lang="fr-FR" sz="2600" b="1" dirty="0">
                <a:solidFill>
                  <a:schemeClr val="tx1"/>
                </a:solidFill>
                <a:latin typeface="Baskerville Old Face" panose="02020602080505020303" pitchFamily="18" charset="0"/>
              </a:rPr>
              <a:t>RECTORAT DE MARTINIQUE</a:t>
            </a:r>
          </a:p>
          <a:p>
            <a:r>
              <a:rPr lang="fr-FR" sz="2600" b="1" dirty="0">
                <a:solidFill>
                  <a:schemeClr val="tx1"/>
                </a:solidFill>
                <a:latin typeface="Baskerville Old Face" panose="02020602080505020303" pitchFamily="18" charset="0"/>
              </a:rPr>
              <a:t>Division des Affaires Financières et de l’Achat Public</a:t>
            </a:r>
          </a:p>
          <a:p>
            <a:br>
              <a:rPr lang="fr-FR" sz="2600" b="1" dirty="0">
                <a:solidFill>
                  <a:schemeClr val="tx1"/>
                </a:solidFill>
                <a:latin typeface="Baskerville Old Face" panose="02020602080505020303" pitchFamily="18" charset="0"/>
              </a:rPr>
            </a:br>
            <a:r>
              <a:rPr lang="fr-FR" sz="2600" b="1" dirty="0">
                <a:solidFill>
                  <a:schemeClr val="tx1"/>
                </a:solidFill>
                <a:latin typeface="Baskerville Old Face" panose="02020602080505020303" pitchFamily="18" charset="0"/>
              </a:rPr>
              <a:t>Bureau </a:t>
            </a:r>
            <a:r>
              <a:rPr lang="fr-FR" sz="2600" b="1" dirty="0">
                <a:latin typeface="Baskerville Old Face" panose="02020602080505020303" pitchFamily="18" charset="0"/>
              </a:rPr>
              <a:t>Missions, Déplacements et IFCR</a:t>
            </a:r>
            <a:br>
              <a:rPr lang="fr-FR" sz="2900" dirty="0">
                <a:latin typeface="Baskerville Old Face" panose="02020602080505020303" pitchFamily="18" charset="0"/>
              </a:rPr>
            </a:br>
            <a:r>
              <a:rPr lang="fr-FR" sz="2900" i="1" dirty="0">
                <a:solidFill>
                  <a:schemeClr val="tx1"/>
                </a:solidFill>
                <a:latin typeface="Baskerville Old Face" panose="02020602080505020303" pitchFamily="18" charset="0"/>
              </a:rPr>
              <a:t>Frais de déplacements</a:t>
            </a:r>
            <a:br>
              <a:rPr lang="fr-FR" sz="2900" dirty="0">
                <a:solidFill>
                  <a:schemeClr val="tx1"/>
                </a:solidFill>
                <a:latin typeface="Baskerville Old Face" panose="02020602080505020303" pitchFamily="18" charset="0"/>
              </a:rPr>
            </a:br>
            <a:endParaRPr lang="fr-FR" sz="2900" dirty="0">
              <a:solidFill>
                <a:schemeClr val="tx1"/>
              </a:solidFill>
              <a:latin typeface="Baskerville Old Face" panose="02020602080505020303" pitchFamily="18" charset="0"/>
            </a:endParaRPr>
          </a:p>
        </p:txBody>
      </p:sp>
      <p:sp>
        <p:nvSpPr>
          <p:cNvPr id="2" name="Espace réservé du numéro de diapositive 1">
            <a:extLst>
              <a:ext uri="{FF2B5EF4-FFF2-40B4-BE49-F238E27FC236}">
                <a16:creationId xmlns:a16="http://schemas.microsoft.com/office/drawing/2014/main" id="{D2F3E7AB-1D77-4A6B-BB8C-D2BA0F1A1C59}"/>
              </a:ext>
            </a:extLst>
          </p:cNvPr>
          <p:cNvSpPr>
            <a:spLocks noGrp="1"/>
          </p:cNvSpPr>
          <p:nvPr>
            <p:ph type="sldNum" sz="quarter" idx="12"/>
          </p:nvPr>
        </p:nvSpPr>
        <p:spPr/>
        <p:txBody>
          <a:bodyPr/>
          <a:lstStyle/>
          <a:p>
            <a:fld id="{334A195C-1B5D-4407-B974-A1242F659D90}" type="slidenum">
              <a:rPr lang="fr-FR" smtClean="0"/>
              <a:pPr/>
              <a:t>1</a:t>
            </a:fld>
            <a:endParaRPr lang="fr-FR"/>
          </a:p>
        </p:txBody>
      </p:sp>
      <p:pic>
        <p:nvPicPr>
          <p:cNvPr id="4" name="Image 3">
            <a:extLst>
              <a:ext uri="{FF2B5EF4-FFF2-40B4-BE49-F238E27FC236}">
                <a16:creationId xmlns:a16="http://schemas.microsoft.com/office/drawing/2014/main" id="{7BEE735A-8333-44FF-91E0-729941D67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0"/>
            <a:ext cx="1219370" cy="836712"/>
          </a:xfrm>
          <a:prstGeom prst="rect">
            <a:avLst/>
          </a:prstGeom>
        </p:spPr>
      </p:pic>
    </p:spTree>
    <p:extLst>
      <p:ext uri="{BB962C8B-B14F-4D97-AF65-F5344CB8AC3E}">
        <p14:creationId xmlns:p14="http://schemas.microsoft.com/office/powerpoint/2010/main" val="389011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6865" y="2490135"/>
            <a:ext cx="6707503" cy="3444997"/>
          </a:xfrm>
        </p:spPr>
        <p:txBody>
          <a:bodyPr>
            <a:normAutofit fontScale="77500" lnSpcReduction="20000"/>
          </a:bodyPr>
          <a:lstStyle/>
          <a:p>
            <a:pPr>
              <a:buFont typeface="Wingdings" panose="05000000000000000000" pitchFamily="2" charset="2"/>
              <a:buChar char="Ø"/>
            </a:pPr>
            <a:r>
              <a:rPr lang="fr-FR" sz="1600" dirty="0">
                <a:effectLst>
                  <a:outerShdw blurRad="38100" dist="38100" dir="2700000" algn="tl">
                    <a:srgbClr val="000000">
                      <a:alpha val="43137"/>
                    </a:srgbClr>
                  </a:outerShdw>
                </a:effectLst>
                <a:latin typeface="Cambria" panose="02040503050406030204" pitchFamily="18" charset="0"/>
              </a:rPr>
              <a:t>Ouverture du masque </a:t>
            </a:r>
            <a:r>
              <a:rPr lang="fr-FR" sz="16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600" b="1" dirty="0">
                <a:effectLst>
                  <a:outerShdw blurRad="38100" dist="38100" dir="2700000" algn="tl">
                    <a:srgbClr val="000000">
                      <a:alpha val="43137"/>
                    </a:srgbClr>
                  </a:outerShdw>
                </a:effectLst>
                <a:latin typeface="Cambria" panose="02040503050406030204" pitchFamily="18" charset="0"/>
              </a:rPr>
              <a:t>Onglet Général</a:t>
            </a:r>
          </a:p>
          <a:p>
            <a:endParaRPr lang="fr-FR" sz="1600" i="1" dirty="0">
              <a:latin typeface="Cambria" panose="02040503050406030204" pitchFamily="18" charset="0"/>
            </a:endParaRPr>
          </a:p>
          <a:p>
            <a:r>
              <a:rPr lang="fr-FR" sz="1600" i="1" dirty="0">
                <a:latin typeface="Cambria" panose="02040503050406030204" pitchFamily="18" charset="0"/>
              </a:rPr>
              <a:t>CHORUS-DT vous informe que « le choix de ce type de mission va réinitialiser les données de votre OM, voulez-vous continuer ? »  </a:t>
            </a:r>
          </a:p>
          <a:p>
            <a:r>
              <a:rPr lang="fr-FR" sz="1600" i="1" dirty="0">
                <a:latin typeface="Cambria" panose="02040503050406030204" pitchFamily="18" charset="0"/>
              </a:rPr>
              <a:t>Cliquer sur </a:t>
            </a:r>
            <a:r>
              <a:rPr lang="fr-FR" sz="1600" b="1" i="1" dirty="0">
                <a:latin typeface="Cambria" panose="02040503050406030204" pitchFamily="18" charset="0"/>
              </a:rPr>
              <a:t>«OUI </a:t>
            </a:r>
            <a:r>
              <a:rPr lang="fr-FR" sz="1600" i="1" dirty="0">
                <a:latin typeface="Cambria" panose="02040503050406030204" pitchFamily="18" charset="0"/>
              </a:rPr>
              <a:t>(cette action permet de générer votre OMI à partir de votre OMP)</a:t>
            </a:r>
          </a:p>
          <a:p>
            <a:r>
              <a:rPr lang="fr-FR" sz="1600" i="1" dirty="0">
                <a:latin typeface="Cambria" panose="02040503050406030204" pitchFamily="18" charset="0"/>
              </a:rPr>
              <a:t>CHORUS-DT vous présente un masque similaire à l’ordre de mission permanent, typé « OM personnels itinérants avec </a:t>
            </a:r>
            <a:r>
              <a:rPr lang="fr-FR" sz="1600" b="1" i="1" u="sng" dirty="0">
                <a:latin typeface="Cambria" panose="02040503050406030204" pitchFamily="18" charset="0"/>
              </a:rPr>
              <a:t>un nouveau numéro et qui sera à compléter.  </a:t>
            </a:r>
          </a:p>
          <a:p>
            <a:pPr>
              <a:buFont typeface="Arial" panose="020B0604020202020204" pitchFamily="34" charset="0"/>
              <a:buChar char="•"/>
            </a:pPr>
            <a:r>
              <a:rPr lang="fr-FR" sz="1600" dirty="0">
                <a:latin typeface="Cambria" panose="02040503050406030204" pitchFamily="18" charset="0"/>
              </a:rPr>
              <a:t> Les sens interdits </a:t>
            </a:r>
            <a:r>
              <a:rPr lang="fr-FR" sz="1600" i="1" dirty="0">
                <a:latin typeface="Cambria" panose="02040503050406030204" pitchFamily="18" charset="0"/>
              </a:rPr>
              <a:t>(en rouge) </a:t>
            </a:r>
            <a:r>
              <a:rPr lang="fr-FR" sz="1600" dirty="0">
                <a:latin typeface="Cambria" panose="02040503050406030204" pitchFamily="18" charset="0"/>
              </a:rPr>
              <a:t>disparaissent au fur et à mesure de la saisie.</a:t>
            </a:r>
          </a:p>
          <a:p>
            <a:r>
              <a:rPr lang="fr-FR" sz="1600" b="1" dirty="0">
                <a:latin typeface="Cambria" panose="02040503050406030204" pitchFamily="18" charset="0"/>
              </a:rPr>
              <a:t>Chaque rubrique </a:t>
            </a:r>
            <a:r>
              <a:rPr lang="fr-FR" sz="1600" dirty="0">
                <a:latin typeface="Cambria" panose="02040503050406030204" pitchFamily="18" charset="0"/>
              </a:rPr>
              <a:t>renseignée </a:t>
            </a:r>
            <a:r>
              <a:rPr lang="fr-FR" sz="1600" b="1" dirty="0">
                <a:latin typeface="Cambria" panose="02040503050406030204" pitchFamily="18" charset="0"/>
              </a:rPr>
              <a:t>doit toujours être enregistrée </a:t>
            </a:r>
            <a:r>
              <a:rPr lang="fr-FR" sz="1600" dirty="0">
                <a:latin typeface="Cambria" panose="02040503050406030204" pitchFamily="18" charset="0"/>
              </a:rPr>
              <a:t>(bouton en bas ,à droite) pour être prise en compte.</a:t>
            </a:r>
          </a:p>
          <a:p>
            <a:r>
              <a:rPr lang="fr-FR" sz="1600" i="1" dirty="0">
                <a:latin typeface="Cambria" panose="02040503050406030204" pitchFamily="18" charset="0"/>
              </a:rPr>
              <a:t>Dans </a:t>
            </a:r>
            <a:r>
              <a:rPr lang="fr-FR" sz="1600" i="1" u="sng" dirty="0">
                <a:latin typeface="Cambria" panose="02040503050406030204" pitchFamily="18" charset="0"/>
              </a:rPr>
              <a:t>OM Permanent de référence</a:t>
            </a:r>
            <a:r>
              <a:rPr lang="fr-FR" sz="1600" i="1" dirty="0">
                <a:latin typeface="Cambria" panose="02040503050406030204" pitchFamily="18" charset="0"/>
              </a:rPr>
              <a:t>, cliquer sur la loupe et sélectionner l’OM permanent de l’année en cours. La référence s’incrémentera automatiquement</a:t>
            </a:r>
            <a:endParaRPr lang="fr-FR" sz="1600" dirty="0">
              <a:latin typeface="Cambria" panose="02040503050406030204" pitchFamily="18" charset="0"/>
            </a:endParaRPr>
          </a:p>
          <a:p>
            <a:pPr marL="0" indent="0">
              <a:buNone/>
            </a:pPr>
            <a:r>
              <a:rPr lang="fr-FR" b="1" dirty="0">
                <a:latin typeface="Baskerville Old Face" panose="02020602080505020303" pitchFamily="18" charset="0"/>
              </a:rPr>
              <a:t>		</a:t>
            </a:r>
            <a:r>
              <a:rPr lang="fr-FR" sz="1200" b="1" dirty="0">
                <a:latin typeface="Baskerville Old Face" panose="02020602080505020303" pitchFamily="18" charset="0"/>
              </a:rPr>
              <a:t>Bureau Missions, Déplacements et IFCR </a:t>
            </a:r>
            <a:r>
              <a:rPr lang="fr-FR" sz="1300" b="1" dirty="0">
                <a:latin typeface="Baskerville Old Face" panose="02020602080505020303" pitchFamily="18" charset="0"/>
              </a:rPr>
              <a:t>-</a:t>
            </a:r>
            <a:r>
              <a:rPr lang="fr-FR" sz="2800" dirty="0">
                <a:latin typeface="Cambria" panose="02040503050406030204" pitchFamily="18" charset="0"/>
              </a:rPr>
              <a:t> </a:t>
            </a:r>
            <a:r>
              <a:rPr lang="fr-FR" sz="1100" dirty="0">
                <a:latin typeface="Cambria" panose="02040503050406030204" pitchFamily="18" charset="0"/>
              </a:rPr>
              <a:t>Frais de déplacements </a:t>
            </a:r>
          </a:p>
          <a:p>
            <a:pPr algn="just"/>
            <a:endParaRPr lang="fr-FR" sz="2800" dirty="0">
              <a:latin typeface="Cambria" panose="02040503050406030204" pitchFamily="18" charset="0"/>
            </a:endParaRPr>
          </a:p>
          <a:p>
            <a:endParaRPr lang="fr-FR" dirty="0"/>
          </a:p>
        </p:txBody>
      </p:sp>
      <p:sp>
        <p:nvSpPr>
          <p:cNvPr id="5" name="Titre 4"/>
          <p:cNvSpPr txBox="1">
            <a:spLocks noGrp="1"/>
          </p:cNvSpPr>
          <p:nvPr>
            <p:ph type="title"/>
          </p:nvPr>
        </p:nvSpPr>
        <p:spPr>
          <a:xfrm>
            <a:off x="1193700" y="1124744"/>
            <a:ext cx="6798734" cy="885349"/>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latin typeface="Cambria" panose="02040503050406030204" pitchFamily="18" charset="0"/>
              </a:rPr>
              <a:t>CRÉER UN OMI MENSUEL-ONGLET GENERAL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sz="14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3F1F8835-1AF4-4401-B295-BBD6F7998E2C}"/>
              </a:ext>
            </a:extLst>
          </p:cNvPr>
          <p:cNvSpPr>
            <a:spLocks noGrp="1"/>
          </p:cNvSpPr>
          <p:nvPr>
            <p:ph type="sldNum" sz="quarter" idx="12"/>
          </p:nvPr>
        </p:nvSpPr>
        <p:spPr/>
        <p:txBody>
          <a:bodyPr/>
          <a:lstStyle/>
          <a:p>
            <a:fld id="{334A195C-1B5D-4407-B974-A1242F659D90}" type="slidenum">
              <a:rPr lang="fr-FR" smtClean="0"/>
              <a:pPr/>
              <a:t>10</a:t>
            </a:fld>
            <a:endParaRPr lang="fr-FR"/>
          </a:p>
        </p:txBody>
      </p:sp>
      <p:pic>
        <p:nvPicPr>
          <p:cNvPr id="6" name="Image 5">
            <a:extLst>
              <a:ext uri="{FF2B5EF4-FFF2-40B4-BE49-F238E27FC236}">
                <a16:creationId xmlns:a16="http://schemas.microsoft.com/office/drawing/2014/main" id="{2DD66992-D5DF-4246-BE1F-E980392CB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1219370" cy="836712"/>
          </a:xfrm>
          <a:prstGeom prst="rect">
            <a:avLst/>
          </a:prstGeom>
        </p:spPr>
      </p:pic>
    </p:spTree>
    <p:extLst>
      <p:ext uri="{BB962C8B-B14F-4D97-AF65-F5344CB8AC3E}">
        <p14:creationId xmlns:p14="http://schemas.microsoft.com/office/powerpoint/2010/main" val="86823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122CE-8DD9-4842-ABAD-6E3197FE63AF}"/>
              </a:ext>
            </a:extLst>
          </p:cNvPr>
          <p:cNvSpPr>
            <a:spLocks noGrp="1"/>
          </p:cNvSpPr>
          <p:nvPr>
            <p:ph type="title"/>
          </p:nvPr>
        </p:nvSpPr>
        <p:spPr/>
        <p:txBody>
          <a:bodyPr>
            <a:normAutofit/>
          </a:bodyPr>
          <a:lstStyle/>
          <a:p>
            <a:r>
              <a:rPr lang="fr-FR" sz="2000" b="1" dirty="0">
                <a:latin typeface="Cambria" panose="02040503050406030204" pitchFamily="18" charset="0"/>
              </a:rPr>
              <a:t>CRÉER UN OMI MENSUEL- ONGLET GENERAL</a:t>
            </a:r>
            <a:br>
              <a:rPr lang="fr-FR" sz="2000" b="1" dirty="0">
                <a:latin typeface="Cambria" panose="02040503050406030204" pitchFamily="18" charset="0"/>
              </a:rPr>
            </a:br>
            <a:r>
              <a:rPr lang="fr-FR" sz="2000" b="1" dirty="0">
                <a:latin typeface="Cambria" panose="02040503050406030204" pitchFamily="18" charset="0"/>
              </a:rPr>
              <a:t>Personnels itinérants, en service partagés </a:t>
            </a:r>
            <a:br>
              <a:rPr lang="fr-FR" sz="2000" b="1" dirty="0">
                <a:latin typeface="Cambria" panose="02040503050406030204" pitchFamily="18" charset="0"/>
              </a:rPr>
            </a:br>
            <a:r>
              <a:rPr lang="fr-FR" sz="2000" b="1" dirty="0">
                <a:latin typeface="Cambria" panose="02040503050406030204" pitchFamily="18" charset="0"/>
              </a:rPr>
              <a:t>et OM ponctuel</a:t>
            </a:r>
            <a:endParaRPr lang="fr-FR" sz="2000" dirty="0"/>
          </a:p>
        </p:txBody>
      </p:sp>
      <p:sp>
        <p:nvSpPr>
          <p:cNvPr id="3" name="Espace réservé du contenu 2">
            <a:extLst>
              <a:ext uri="{FF2B5EF4-FFF2-40B4-BE49-F238E27FC236}">
                <a16:creationId xmlns:a16="http://schemas.microsoft.com/office/drawing/2014/main" id="{18F54122-CF78-4C1F-96F1-7AF3CFF3DE5F}"/>
              </a:ext>
            </a:extLst>
          </p:cNvPr>
          <p:cNvSpPr>
            <a:spLocks noGrp="1"/>
          </p:cNvSpPr>
          <p:nvPr>
            <p:ph idx="1"/>
          </p:nvPr>
        </p:nvSpPr>
        <p:spPr>
          <a:xfrm>
            <a:off x="1176866" y="2497666"/>
            <a:ext cx="6798736" cy="3444997"/>
          </a:xfrm>
        </p:spPr>
        <p:txBody>
          <a:bodyPr>
            <a:normAutofit fontScale="92500" lnSpcReduction="20000"/>
          </a:bodyPr>
          <a:lstStyle/>
          <a:p>
            <a:pPr>
              <a:buFont typeface="Wingdings" panose="05000000000000000000" pitchFamily="2" charset="2"/>
              <a:buChar char="Ø"/>
            </a:pPr>
            <a:r>
              <a:rPr lang="fr-FR" sz="1400" dirty="0">
                <a:effectLst>
                  <a:outerShdw blurRad="38100" dist="38100" dir="2700000" algn="tl">
                    <a:srgbClr val="000000">
                      <a:alpha val="43137"/>
                    </a:srgbClr>
                  </a:outerShdw>
                </a:effectLst>
                <a:latin typeface="Cambria" panose="02040503050406030204" pitchFamily="18" charset="0"/>
              </a:rPr>
              <a:t>Ouverture du masque </a:t>
            </a:r>
            <a:r>
              <a:rPr lang="fr-FR" sz="14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400" b="1" dirty="0">
                <a:effectLst>
                  <a:outerShdw blurRad="38100" dist="38100" dir="2700000" algn="tl">
                    <a:srgbClr val="000000">
                      <a:alpha val="43137"/>
                    </a:srgbClr>
                  </a:outerShdw>
                </a:effectLst>
                <a:latin typeface="Cambria" panose="02040503050406030204" pitchFamily="18" charset="0"/>
              </a:rPr>
              <a:t>Onglet Général</a:t>
            </a:r>
          </a:p>
          <a:p>
            <a:endParaRPr lang="fr-FR" sz="1400" i="1" dirty="0">
              <a:latin typeface="Cambria" panose="02040503050406030204" pitchFamily="18" charset="0"/>
            </a:endParaRPr>
          </a:p>
          <a:p>
            <a:r>
              <a:rPr lang="fr-FR" sz="1300" i="1" u="sng" dirty="0">
                <a:latin typeface="Cambria" panose="02040503050406030204" pitchFamily="18" charset="0"/>
                <a:ea typeface="Cambria" panose="02040503050406030204" pitchFamily="18" charset="0"/>
              </a:rPr>
              <a:t>Dans départ et retour le</a:t>
            </a:r>
            <a:r>
              <a:rPr lang="fr-FR" sz="1300" i="1" dirty="0">
                <a:latin typeface="Cambria" panose="02040503050406030204" pitchFamily="18" charset="0"/>
                <a:ea typeface="Cambria" panose="02040503050406030204" pitchFamily="18" charset="0"/>
              </a:rPr>
              <a:t>: </a:t>
            </a:r>
            <a:r>
              <a:rPr lang="fr-FR" sz="1300" dirty="0">
                <a:latin typeface="Cambria" panose="02040503050406030204" pitchFamily="18" charset="0"/>
                <a:ea typeface="Cambria" panose="02040503050406030204" pitchFamily="18" charset="0"/>
              </a:rPr>
              <a:t>Par défaut s’affichent les dates de l’OMP :</a:t>
            </a:r>
          </a:p>
          <a:p>
            <a:pPr>
              <a:buFont typeface="Wingdings" panose="05000000000000000000" pitchFamily="2" charset="2"/>
              <a:buChar char="Ø"/>
            </a:pPr>
            <a:r>
              <a:rPr lang="fr-FR" sz="1300" b="1" dirty="0">
                <a:latin typeface="Cambria" panose="02040503050406030204" pitchFamily="18" charset="0"/>
                <a:ea typeface="Cambria" panose="02040503050406030204" pitchFamily="18" charset="0"/>
              </a:rPr>
              <a:t>indiquer </a:t>
            </a:r>
            <a:r>
              <a:rPr lang="fr-FR" sz="1300" i="1" dirty="0">
                <a:latin typeface="Cambria" panose="02040503050406030204" pitchFamily="18" charset="0"/>
                <a:ea typeface="Cambria" panose="02040503050406030204" pitchFamily="18" charset="0"/>
              </a:rPr>
              <a:t>la date et l'heure du début et de la fin des déplacements du mois </a:t>
            </a:r>
            <a:r>
              <a:rPr lang="fr-FR" sz="1300" b="1" dirty="0">
                <a:latin typeface="Cambria" panose="02040503050406030204" pitchFamily="18" charset="0"/>
                <a:ea typeface="Cambria" panose="02040503050406030204" pitchFamily="18" charset="0"/>
              </a:rPr>
              <a:t>concerné.</a:t>
            </a:r>
            <a:endParaRPr lang="fr-FR" sz="1300" i="1" dirty="0">
              <a:latin typeface="Cambria" panose="02040503050406030204" pitchFamily="18" charset="0"/>
              <a:ea typeface="Cambria" panose="02040503050406030204" pitchFamily="18" charset="0"/>
            </a:endParaRPr>
          </a:p>
          <a:p>
            <a:pPr marL="0" indent="0">
              <a:buNone/>
            </a:pPr>
            <a:r>
              <a:rPr lang="fr-FR" sz="1300" i="1" dirty="0">
                <a:latin typeface="Cambria" panose="02040503050406030204" pitchFamily="18" charset="0"/>
                <a:ea typeface="Cambria" panose="02040503050406030204" pitchFamily="18" charset="0"/>
              </a:rPr>
              <a:t>Exemple: </a:t>
            </a:r>
            <a:r>
              <a:rPr lang="fr-FR" sz="1300" b="1" i="1" dirty="0">
                <a:latin typeface="Cambria" panose="02040503050406030204" pitchFamily="18" charset="0"/>
                <a:ea typeface="Cambria" panose="02040503050406030204" pitchFamily="18" charset="0"/>
              </a:rPr>
              <a:t>Départ le : 01/03/2024 à 8H00</a:t>
            </a:r>
            <a:br>
              <a:rPr lang="fr-FR" sz="1300" i="1" dirty="0">
                <a:latin typeface="Cambria" panose="02040503050406030204" pitchFamily="18" charset="0"/>
                <a:ea typeface="Cambria" panose="02040503050406030204" pitchFamily="18" charset="0"/>
              </a:rPr>
            </a:br>
            <a:r>
              <a:rPr lang="fr-FR" sz="1300" i="1" dirty="0">
                <a:latin typeface="Cambria" panose="02040503050406030204" pitchFamily="18" charset="0"/>
                <a:ea typeface="Cambria" panose="02040503050406030204" pitchFamily="18" charset="0"/>
              </a:rPr>
              <a:t> </a:t>
            </a:r>
            <a:r>
              <a:rPr lang="fr-FR" sz="1300" b="1" i="1" dirty="0">
                <a:latin typeface="Cambria" panose="02040503050406030204" pitchFamily="18" charset="0"/>
                <a:ea typeface="Cambria" panose="02040503050406030204" pitchFamily="18" charset="0"/>
              </a:rPr>
              <a:t>Retour le: 31/03/2024 à 17H00</a:t>
            </a:r>
            <a:br>
              <a:rPr lang="fr-FR" sz="1300" b="1" i="1" dirty="0">
                <a:latin typeface="Cambria" panose="02040503050406030204" pitchFamily="18" charset="0"/>
                <a:ea typeface="Cambria" panose="02040503050406030204" pitchFamily="18" charset="0"/>
              </a:rPr>
            </a:br>
            <a:endParaRPr lang="fr-FR" sz="1300" i="1" dirty="0">
              <a:latin typeface="Cambria" panose="02040503050406030204" pitchFamily="18" charset="0"/>
              <a:ea typeface="Cambria" panose="02040503050406030204" pitchFamily="18" charset="0"/>
            </a:endParaRPr>
          </a:p>
          <a:p>
            <a:r>
              <a:rPr lang="fr-FR" sz="1300" i="1" u="sng" dirty="0">
                <a:latin typeface="Cambria" panose="02040503050406030204" pitchFamily="18" charset="0"/>
                <a:ea typeface="Cambria" panose="02040503050406030204" pitchFamily="18" charset="0"/>
              </a:rPr>
              <a:t>Dans commentaire: </a:t>
            </a:r>
            <a:r>
              <a:rPr lang="fr-FR" sz="1300" i="1" dirty="0">
                <a:latin typeface="Cambria" panose="02040503050406030204" pitchFamily="18" charset="0"/>
                <a:ea typeface="Cambria" panose="02040503050406030204" pitchFamily="18" charset="0"/>
              </a:rPr>
              <a:t>indiquer </a:t>
            </a:r>
            <a:r>
              <a:rPr lang="fr-FR" sz="1300" b="1" i="1" dirty="0">
                <a:latin typeface="Cambria" panose="02040503050406030204" pitchFamily="18" charset="0"/>
                <a:ea typeface="Cambria" panose="02040503050406030204" pitchFamily="18" charset="0"/>
              </a:rPr>
              <a:t>« Déplacements itinérants »  </a:t>
            </a:r>
            <a:r>
              <a:rPr lang="fr-FR" sz="1300" i="1" dirty="0">
                <a:latin typeface="Cambria" panose="02040503050406030204" pitchFamily="18" charset="0"/>
                <a:ea typeface="Cambria" panose="02040503050406030204" pitchFamily="18" charset="0"/>
              </a:rPr>
              <a:t>ou </a:t>
            </a:r>
            <a:r>
              <a:rPr lang="fr-FR" sz="1300" b="1" i="1" dirty="0">
                <a:latin typeface="Cambria" panose="02040503050406030204" pitchFamily="18" charset="0"/>
                <a:ea typeface="Cambria" panose="02040503050406030204" pitchFamily="18" charset="0"/>
              </a:rPr>
              <a:t> « Service partagé »</a:t>
            </a:r>
          </a:p>
          <a:p>
            <a:r>
              <a:rPr lang="fr-FR" sz="1400" b="1" dirty="0">
                <a:latin typeface="Cambria" panose="02040503050406030204" pitchFamily="18" charset="0"/>
                <a:ea typeface="Cambria" panose="02040503050406030204" pitchFamily="18" charset="0"/>
              </a:rPr>
              <a:t>L</a:t>
            </a:r>
            <a:r>
              <a:rPr lang="fr-FR" sz="1400" dirty="0">
                <a:latin typeface="Cambria" panose="02040503050406030204" pitchFamily="18" charset="0"/>
                <a:ea typeface="Cambria" panose="02040503050406030204" pitchFamily="18" charset="0"/>
              </a:rPr>
              <a:t>es alertes rédigées en orange, ne sont pas bloquantes mais peuvent entrainer une suite à donner .</a:t>
            </a:r>
            <a:endParaRPr lang="fr-FR" sz="1400" b="1" i="1" dirty="0">
              <a:latin typeface="Cambria" panose="02040503050406030204" pitchFamily="18" charset="0"/>
              <a:ea typeface="Cambria" panose="02040503050406030204" pitchFamily="18" charset="0"/>
            </a:endParaRPr>
          </a:p>
          <a:p>
            <a:r>
              <a:rPr lang="fr-FR" sz="1300" i="1" dirty="0">
                <a:solidFill>
                  <a:prstClr val="black"/>
                </a:solidFill>
                <a:latin typeface="Cambria" panose="02040503050406030204" pitchFamily="18" charset="0"/>
                <a:ea typeface="Cambria" panose="02040503050406030204" pitchFamily="18" charset="0"/>
              </a:rPr>
              <a:t>Cliquer sur </a:t>
            </a:r>
            <a:r>
              <a:rPr lang="fr-FR" sz="1300" b="1" i="1" dirty="0">
                <a:solidFill>
                  <a:prstClr val="black"/>
                </a:solidFill>
                <a:latin typeface="Cambria" panose="02040503050406030204" pitchFamily="18" charset="0"/>
                <a:ea typeface="Cambria" panose="02040503050406030204" pitchFamily="18" charset="0"/>
              </a:rPr>
              <a:t>« Enregistrer »</a:t>
            </a:r>
          </a:p>
          <a:p>
            <a:r>
              <a:rPr lang="fr-FR" sz="1300" i="1" dirty="0">
                <a:solidFill>
                  <a:prstClr val="black"/>
                </a:solidFill>
                <a:latin typeface="Cambria" panose="02040503050406030204" pitchFamily="18" charset="0"/>
                <a:ea typeface="Cambria" panose="02040503050406030204" pitchFamily="18" charset="0"/>
              </a:rPr>
              <a:t>L’onglet général est complet</a:t>
            </a:r>
          </a:p>
          <a:p>
            <a:r>
              <a:rPr lang="fr-FR" sz="1300" i="1" dirty="0">
                <a:solidFill>
                  <a:prstClr val="black"/>
                </a:solidFill>
                <a:latin typeface="Cambria" panose="02040503050406030204" pitchFamily="18" charset="0"/>
                <a:ea typeface="Cambria" panose="02040503050406030204" pitchFamily="18" charset="0"/>
              </a:rPr>
              <a:t>Vous allez maintenant renseigner l’onglet Indemnités kilométriques</a:t>
            </a:r>
            <a:endParaRPr lang="fr-FR" sz="13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A0F4EB70-2859-4DB6-ADBB-C4F62F1B3432}"/>
              </a:ext>
            </a:extLst>
          </p:cNvPr>
          <p:cNvSpPr>
            <a:spLocks noGrp="1"/>
          </p:cNvSpPr>
          <p:nvPr>
            <p:ph type="sldNum" sz="quarter" idx="12"/>
          </p:nvPr>
        </p:nvSpPr>
        <p:spPr/>
        <p:txBody>
          <a:bodyPr/>
          <a:lstStyle/>
          <a:p>
            <a:fld id="{334A195C-1B5D-4407-B974-A1242F659D90}" type="slidenum">
              <a:rPr lang="fr-FR" smtClean="0"/>
              <a:pPr/>
              <a:t>11</a:t>
            </a:fld>
            <a:endParaRPr lang="fr-FR"/>
          </a:p>
        </p:txBody>
      </p:sp>
      <p:pic>
        <p:nvPicPr>
          <p:cNvPr id="6" name="Image 5">
            <a:extLst>
              <a:ext uri="{FF2B5EF4-FFF2-40B4-BE49-F238E27FC236}">
                <a16:creationId xmlns:a16="http://schemas.microsoft.com/office/drawing/2014/main" id="{8FB52412-ACAB-4E06-BB1A-48F6E42F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0"/>
            <a:ext cx="1219370" cy="819492"/>
          </a:xfrm>
          <a:prstGeom prst="rect">
            <a:avLst/>
          </a:prstGeom>
        </p:spPr>
      </p:pic>
    </p:spTree>
    <p:extLst>
      <p:ext uri="{BB962C8B-B14F-4D97-AF65-F5344CB8AC3E}">
        <p14:creationId xmlns:p14="http://schemas.microsoft.com/office/powerpoint/2010/main" val="91946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FC861F-CA37-4816-8933-4B9281E54275}"/>
              </a:ext>
            </a:extLst>
          </p:cNvPr>
          <p:cNvSpPr>
            <a:spLocks noGrp="1"/>
          </p:cNvSpPr>
          <p:nvPr>
            <p:ph type="title"/>
          </p:nvPr>
        </p:nvSpPr>
        <p:spPr/>
        <p:txBody>
          <a:bodyPr>
            <a:normAutofit fontScale="90000"/>
          </a:bodyPr>
          <a:lstStyle/>
          <a:p>
            <a:br>
              <a:rPr lang="fr-FR" sz="2200" b="1" dirty="0">
                <a:latin typeface="Cambria" panose="02040503050406030204" pitchFamily="18" charset="0"/>
              </a:rPr>
            </a:br>
            <a:br>
              <a:rPr lang="fr-FR" sz="2200" b="1" dirty="0">
                <a:latin typeface="Cambria" panose="02040503050406030204" pitchFamily="18" charset="0"/>
              </a:rPr>
            </a:br>
            <a:r>
              <a:rPr lang="fr-FR" sz="2200" b="1" dirty="0">
                <a:latin typeface="Cambria" panose="02040503050406030204" pitchFamily="18" charset="0"/>
              </a:rPr>
              <a:t>CRÉER UN OMI MENSUEL-ONGLET INDEMNITE KILOMETRIQUE </a:t>
            </a:r>
            <a:br>
              <a:rPr lang="fr-FR" sz="2200" b="1" dirty="0">
                <a:latin typeface="Cambria" panose="02040503050406030204" pitchFamily="18" charset="0"/>
              </a:rPr>
            </a:br>
            <a:r>
              <a:rPr lang="fr-FR" sz="22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dirty="0"/>
          </a:p>
        </p:txBody>
      </p:sp>
      <p:sp>
        <p:nvSpPr>
          <p:cNvPr id="3" name="Espace réservé du contenu 2">
            <a:extLst>
              <a:ext uri="{FF2B5EF4-FFF2-40B4-BE49-F238E27FC236}">
                <a16:creationId xmlns:a16="http://schemas.microsoft.com/office/drawing/2014/main" id="{CBC5FFB4-BD43-406B-BE8F-DFD2DA1D2072}"/>
              </a:ext>
            </a:extLst>
          </p:cNvPr>
          <p:cNvSpPr>
            <a:spLocks noGrp="1"/>
          </p:cNvSpPr>
          <p:nvPr>
            <p:ph idx="1"/>
          </p:nvPr>
        </p:nvSpPr>
        <p:spPr/>
        <p:txBody>
          <a:bodyPr>
            <a:normAutofit/>
          </a:bodyPr>
          <a:lstStyle/>
          <a:p>
            <a:pPr>
              <a:buFont typeface="Wingdings" panose="05000000000000000000" pitchFamily="2" charset="2"/>
              <a:buChar char="Ø"/>
            </a:pPr>
            <a:r>
              <a:rPr lang="fr-FR" sz="1200" dirty="0">
                <a:effectLst>
                  <a:outerShdw blurRad="38100" dist="38100" dir="2700000" algn="tl">
                    <a:srgbClr val="000000">
                      <a:alpha val="43137"/>
                    </a:srgbClr>
                  </a:outerShdw>
                </a:effectLst>
                <a:latin typeface="Cambria" panose="02040503050406030204" pitchFamily="18" charset="0"/>
              </a:rPr>
              <a:t>Ouverture du masque </a:t>
            </a:r>
            <a:r>
              <a:rPr lang="fr-FR" sz="12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200" b="1" dirty="0">
                <a:effectLst>
                  <a:outerShdw blurRad="38100" dist="38100" dir="2700000" algn="tl">
                    <a:srgbClr val="000000">
                      <a:alpha val="43137"/>
                    </a:srgbClr>
                  </a:outerShdw>
                </a:effectLst>
                <a:latin typeface="Cambria" panose="02040503050406030204" pitchFamily="18" charset="0"/>
              </a:rPr>
              <a:t>Onglet Indemnités kilométriques</a:t>
            </a:r>
          </a:p>
          <a:p>
            <a:endParaRPr lang="fr-FR" sz="1400" i="1" dirty="0">
              <a:solidFill>
                <a:prstClr val="black"/>
              </a:solidFill>
              <a:latin typeface="Cambria" panose="02040503050406030204" pitchFamily="18" charset="0"/>
              <a:ea typeface="Cambria" panose="02040503050406030204" pitchFamily="18" charset="0"/>
            </a:endParaRP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l’onglet « Indemnités kilométriques »</a:t>
            </a: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 Ajouter une indemnité »</a:t>
            </a:r>
          </a:p>
          <a:p>
            <a:r>
              <a:rPr lang="fr-FR" sz="14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Les distances parcourues se calculent </a:t>
            </a:r>
            <a:r>
              <a:rPr lang="fr-FR" sz="1400" u="sng"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gâce</a:t>
            </a:r>
            <a:r>
              <a:rPr lang="fr-FR" sz="1400"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au logiciel MAPPY:</a:t>
            </a:r>
          </a:p>
          <a:p>
            <a:r>
              <a:rPr lang="fr-FR" sz="1400" i="1" dirty="0">
                <a:solidFill>
                  <a:prstClr val="black"/>
                </a:solidFill>
                <a:latin typeface="Cambria" panose="02040503050406030204" pitchFamily="18" charset="0"/>
                <a:ea typeface="Cambria" panose="02040503050406030204" pitchFamily="18" charset="0"/>
              </a:rPr>
              <a:t>Cliquer sur </a:t>
            </a:r>
            <a:r>
              <a:rPr lang="fr-FR" sz="1400" b="1" i="1" dirty="0">
                <a:solidFill>
                  <a:prstClr val="black"/>
                </a:solidFill>
                <a:latin typeface="Cambria" panose="02040503050406030204" pitchFamily="18" charset="0"/>
                <a:ea typeface="Cambria" panose="02040503050406030204" pitchFamily="18" charset="0"/>
              </a:rPr>
              <a:t> «Lien vers un distancier »  =   </a:t>
            </a:r>
            <a:r>
              <a:rPr lang="fr-FR" sz="1400" i="1" dirty="0">
                <a:solidFill>
                  <a:prstClr val="black"/>
                </a:solidFill>
                <a:latin typeface="Cambria" panose="02040503050406030204" pitchFamily="18" charset="0"/>
                <a:ea typeface="Cambria" panose="02040503050406030204" pitchFamily="18" charset="0"/>
              </a:rPr>
              <a:t>Lien  vers le site </a:t>
            </a:r>
            <a:r>
              <a:rPr lang="fr-FR" sz="1400" b="1" i="1" dirty="0">
                <a:solidFill>
                  <a:prstClr val="black"/>
                </a:solidFill>
                <a:latin typeface="Cambria" panose="02040503050406030204" pitchFamily="18" charset="0"/>
                <a:ea typeface="Cambria" panose="02040503050406030204" pitchFamily="18" charset="0"/>
              </a:rPr>
              <a:t>MAPPY</a:t>
            </a:r>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1342B808-D59E-4401-A6AD-3E99E8599981}"/>
              </a:ext>
            </a:extLst>
          </p:cNvPr>
          <p:cNvSpPr>
            <a:spLocks noGrp="1"/>
          </p:cNvSpPr>
          <p:nvPr>
            <p:ph type="sldNum" sz="quarter" idx="12"/>
          </p:nvPr>
        </p:nvSpPr>
        <p:spPr/>
        <p:txBody>
          <a:bodyPr/>
          <a:lstStyle/>
          <a:p>
            <a:fld id="{334A195C-1B5D-4407-B974-A1242F659D90}" type="slidenum">
              <a:rPr lang="fr-FR" smtClean="0"/>
              <a:pPr/>
              <a:t>12</a:t>
            </a:fld>
            <a:endParaRPr lang="fr-FR"/>
          </a:p>
        </p:txBody>
      </p:sp>
      <p:pic>
        <p:nvPicPr>
          <p:cNvPr id="6" name="Image 5">
            <a:extLst>
              <a:ext uri="{FF2B5EF4-FFF2-40B4-BE49-F238E27FC236}">
                <a16:creationId xmlns:a16="http://schemas.microsoft.com/office/drawing/2014/main" id="{94915081-16CE-40E0-91DD-6397FB7D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52"/>
            <a:ext cx="1219370" cy="846483"/>
          </a:xfrm>
          <a:prstGeom prst="rect">
            <a:avLst/>
          </a:prstGeom>
        </p:spPr>
      </p:pic>
    </p:spTree>
    <p:extLst>
      <p:ext uri="{BB962C8B-B14F-4D97-AF65-F5344CB8AC3E}">
        <p14:creationId xmlns:p14="http://schemas.microsoft.com/office/powerpoint/2010/main" val="148810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dirty="0">
                <a:latin typeface="Cambria" panose="02040503050406030204" pitchFamily="18" charset="0"/>
              </a:rPr>
              <a:t>BUREAU DES AFFAIRES TRANSVERSALES </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74844" y="751279"/>
            <a:ext cx="6134677" cy="1498283"/>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MENSUEL-ONGLET INDEMNITE KILOMETRIQUE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sz="1600" dirty="0">
                <a:latin typeface="Cambria" panose="02040503050406030204" pitchFamily="18" charset="0"/>
              </a:rPr>
            </a:br>
            <a:br>
              <a:rPr lang="fr-FR" dirty="0">
                <a:latin typeface="Cambria" panose="02040503050406030204" pitchFamily="18" charset="0"/>
              </a:rPr>
            </a:br>
            <a:endParaRPr lang="fr-FR" sz="1600" i="1" dirty="0">
              <a:latin typeface="Cambria" panose="02040503050406030204" pitchFamily="18" charset="0"/>
            </a:endParaRPr>
          </a:p>
        </p:txBody>
      </p:sp>
      <p:sp>
        <p:nvSpPr>
          <p:cNvPr id="5" name="ZoneTexte 4"/>
          <p:cNvSpPr txBox="1"/>
          <p:nvPr/>
        </p:nvSpPr>
        <p:spPr>
          <a:xfrm>
            <a:off x="2987824" y="2614235"/>
            <a:ext cx="792088" cy="216024"/>
          </a:xfrm>
          <a:prstGeom prst="rect">
            <a:avLst/>
          </a:prstGeom>
          <a:solidFill>
            <a:schemeClr val="bg1">
              <a:lumMod val="95000"/>
            </a:schemeClr>
          </a:solidFill>
        </p:spPr>
        <p:txBody>
          <a:bodyPr wrap="square" rtlCol="0">
            <a:spAutoFit/>
          </a:bodyPr>
          <a:lstStyle/>
          <a:p>
            <a:endParaRPr lang="fr-FR" dirty="0"/>
          </a:p>
        </p:txBody>
      </p:sp>
      <p:sp>
        <p:nvSpPr>
          <p:cNvPr id="8" name="Rectangle à coins arrondis 7"/>
          <p:cNvSpPr/>
          <p:nvPr/>
        </p:nvSpPr>
        <p:spPr>
          <a:xfrm>
            <a:off x="1833870" y="4960428"/>
            <a:ext cx="1440160" cy="9994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100" b="1" dirty="0">
                <a:solidFill>
                  <a:prstClr val="black"/>
                </a:solidFill>
              </a:rPr>
              <a:t>14.</a:t>
            </a:r>
            <a:r>
              <a:rPr lang="fr-FR" sz="1100" dirty="0">
                <a:solidFill>
                  <a:prstClr val="black"/>
                </a:solidFill>
              </a:rPr>
              <a:t> Sélectionner</a:t>
            </a:r>
            <a:r>
              <a:rPr lang="fr-FR" sz="1050" i="1" dirty="0">
                <a:solidFill>
                  <a:prstClr val="black"/>
                </a:solidFill>
              </a:rPr>
              <a:t> </a:t>
            </a:r>
            <a:r>
              <a:rPr lang="fr-FR" sz="1050" b="1" i="1" dirty="0">
                <a:solidFill>
                  <a:prstClr val="black"/>
                </a:solidFill>
              </a:rPr>
              <a:t> «Itinéraire » et renseigner les lieux de départ et d’arrivée</a:t>
            </a:r>
            <a:endParaRPr lang="fr-FR" sz="1050" i="1" dirty="0">
              <a:solidFill>
                <a:prstClr val="black"/>
              </a:solidFill>
            </a:endParaRPr>
          </a:p>
        </p:txBody>
      </p:sp>
      <p:pic>
        <p:nvPicPr>
          <p:cNvPr id="9" name="Image 8"/>
          <p:cNvPicPr>
            <a:picLocks noChangeAspect="1"/>
          </p:cNvPicPr>
          <p:nvPr/>
        </p:nvPicPr>
        <p:blipFill>
          <a:blip r:embed="rId2" cstate="print"/>
          <a:stretch>
            <a:fillRect/>
          </a:stretch>
        </p:blipFill>
        <p:spPr>
          <a:xfrm>
            <a:off x="1182560" y="3103004"/>
            <a:ext cx="2742781" cy="1406116"/>
          </a:xfrm>
          <a:prstGeom prst="rect">
            <a:avLst/>
          </a:prstGeom>
        </p:spPr>
      </p:pic>
      <p:pic>
        <p:nvPicPr>
          <p:cNvPr id="10" name="Image 9"/>
          <p:cNvPicPr>
            <a:picLocks noChangeAspect="1"/>
          </p:cNvPicPr>
          <p:nvPr/>
        </p:nvPicPr>
        <p:blipFill>
          <a:blip r:embed="rId3" cstate="print"/>
          <a:stretch>
            <a:fillRect/>
          </a:stretch>
        </p:blipFill>
        <p:spPr>
          <a:xfrm>
            <a:off x="4155040" y="3103004"/>
            <a:ext cx="3743325" cy="2520242"/>
          </a:xfrm>
          <a:prstGeom prst="rect">
            <a:avLst/>
          </a:prstGeom>
        </p:spPr>
      </p:pic>
      <p:cxnSp>
        <p:nvCxnSpPr>
          <p:cNvPr id="12" name="Connecteur droit avec flèche 11"/>
          <p:cNvCxnSpPr/>
          <p:nvPr/>
        </p:nvCxnSpPr>
        <p:spPr>
          <a:xfrm flipV="1">
            <a:off x="2987824" y="4003066"/>
            <a:ext cx="144016" cy="96583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8" idx="3"/>
          </p:cNvCxnSpPr>
          <p:nvPr/>
        </p:nvCxnSpPr>
        <p:spPr>
          <a:xfrm flipV="1">
            <a:off x="3274030" y="4054026"/>
            <a:ext cx="1419003" cy="1406116"/>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8" idx="3"/>
          </p:cNvCxnSpPr>
          <p:nvPr/>
        </p:nvCxnSpPr>
        <p:spPr>
          <a:xfrm flipV="1">
            <a:off x="3274030" y="4437112"/>
            <a:ext cx="1419003" cy="1023030"/>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à coins arrondis 22"/>
          <p:cNvSpPr/>
          <p:nvPr/>
        </p:nvSpPr>
        <p:spPr>
          <a:xfrm>
            <a:off x="7020272" y="4243692"/>
            <a:ext cx="1285528" cy="11141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100" b="1" dirty="0">
                <a:solidFill>
                  <a:prstClr val="black"/>
                </a:solidFill>
              </a:rPr>
              <a:t>15.</a:t>
            </a:r>
            <a:r>
              <a:rPr lang="fr-FR" sz="1100" dirty="0">
                <a:solidFill>
                  <a:prstClr val="black"/>
                </a:solidFill>
              </a:rPr>
              <a:t> </a:t>
            </a:r>
            <a:r>
              <a:rPr lang="fr-FR" sz="1050" i="1" dirty="0">
                <a:solidFill>
                  <a:prstClr val="black"/>
                </a:solidFill>
              </a:rPr>
              <a:t>Cliquer sur </a:t>
            </a:r>
            <a:r>
              <a:rPr lang="fr-FR" sz="1050" b="1" i="1" dirty="0">
                <a:solidFill>
                  <a:prstClr val="black"/>
                </a:solidFill>
              </a:rPr>
              <a:t> Valider  et relever la distance affichée.</a:t>
            </a:r>
            <a:endParaRPr lang="fr-FR" sz="1050" i="1" dirty="0">
              <a:solidFill>
                <a:prstClr val="black"/>
              </a:solidFill>
            </a:endParaRPr>
          </a:p>
        </p:txBody>
      </p:sp>
      <p:cxnSp>
        <p:nvCxnSpPr>
          <p:cNvPr id="25" name="Connecteur droit avec flèche 24"/>
          <p:cNvCxnSpPr/>
          <p:nvPr/>
        </p:nvCxnSpPr>
        <p:spPr>
          <a:xfrm flipH="1">
            <a:off x="6372200" y="4797152"/>
            <a:ext cx="648072" cy="560666"/>
          </a:xfrm>
          <a:prstGeom prst="straightConnector1">
            <a:avLst/>
          </a:prstGeom>
          <a:ln>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968D5455-183E-4D83-B39C-DDC50D71799E}"/>
              </a:ext>
            </a:extLst>
          </p:cNvPr>
          <p:cNvSpPr>
            <a:spLocks noGrp="1"/>
          </p:cNvSpPr>
          <p:nvPr>
            <p:ph type="sldNum" sz="quarter" idx="12"/>
          </p:nvPr>
        </p:nvSpPr>
        <p:spPr/>
        <p:txBody>
          <a:bodyPr/>
          <a:lstStyle/>
          <a:p>
            <a:fld id="{334A195C-1B5D-4407-B974-A1242F659D90}" type="slidenum">
              <a:rPr lang="fr-FR" smtClean="0"/>
              <a:pPr/>
              <a:t>13</a:t>
            </a:fld>
            <a:endParaRPr lang="fr-FR"/>
          </a:p>
        </p:txBody>
      </p:sp>
      <p:pic>
        <p:nvPicPr>
          <p:cNvPr id="7" name="Image 6">
            <a:extLst>
              <a:ext uri="{FF2B5EF4-FFF2-40B4-BE49-F238E27FC236}">
                <a16:creationId xmlns:a16="http://schemas.microsoft.com/office/drawing/2014/main" id="{8FB21581-89CC-41B8-845F-15E49DE71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76" y="0"/>
            <a:ext cx="1219370" cy="908720"/>
          </a:xfrm>
          <a:prstGeom prst="rect">
            <a:avLst/>
          </a:prstGeom>
        </p:spPr>
      </p:pic>
    </p:spTree>
    <p:extLst>
      <p:ext uri="{BB962C8B-B14F-4D97-AF65-F5344CB8AC3E}">
        <p14:creationId xmlns:p14="http://schemas.microsoft.com/office/powerpoint/2010/main" val="3238401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dirty="0">
                <a:latin typeface="Cambria" panose="02040503050406030204" pitchFamily="18" charset="0"/>
              </a:rPr>
              <a:t>BUREAU DES AFFAIRES TRANSVERSALES </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74843" y="764704"/>
            <a:ext cx="6134677" cy="646986"/>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MENSUEL-ONGLET INDEMNITE KILOMETRIQUE </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endParaRPr lang="fr-FR" sz="1600" i="1" dirty="0">
              <a:latin typeface="Cambria" panose="02040503050406030204" pitchFamily="18" charset="0"/>
            </a:endParaRPr>
          </a:p>
        </p:txBody>
      </p:sp>
      <p:pic>
        <p:nvPicPr>
          <p:cNvPr id="29" name="Image 28"/>
          <p:cNvPicPr/>
          <p:nvPr/>
        </p:nvPicPr>
        <p:blipFill>
          <a:blip r:embed="rId2" cstate="print">
            <a:extLst>
              <a:ext uri="{28A0092B-C50C-407E-A947-70E740481C1C}">
                <a14:useLocalDpi xmlns:a14="http://schemas.microsoft.com/office/drawing/2010/main" val="0"/>
              </a:ext>
            </a:extLst>
          </a:blip>
          <a:stretch>
            <a:fillRect/>
          </a:stretch>
        </p:blipFill>
        <p:spPr bwMode="auto">
          <a:xfrm>
            <a:off x="755576" y="548680"/>
            <a:ext cx="792088" cy="1152128"/>
          </a:xfrm>
          <a:prstGeom prst="rect">
            <a:avLst/>
          </a:prstGeom>
          <a:noFill/>
          <a:ln>
            <a:noFill/>
          </a:ln>
        </p:spPr>
      </p:pic>
      <p:sp>
        <p:nvSpPr>
          <p:cNvPr id="5" name="ZoneTexte 4"/>
          <p:cNvSpPr txBox="1"/>
          <p:nvPr/>
        </p:nvSpPr>
        <p:spPr>
          <a:xfrm>
            <a:off x="2987824" y="2614235"/>
            <a:ext cx="792088" cy="216024"/>
          </a:xfrm>
          <a:prstGeom prst="rect">
            <a:avLst/>
          </a:prstGeom>
          <a:solidFill>
            <a:schemeClr val="bg1">
              <a:lumMod val="95000"/>
            </a:schemeClr>
          </a:solidFill>
        </p:spPr>
        <p:txBody>
          <a:bodyPr wrap="square" rtlCol="0">
            <a:spAutoFit/>
          </a:bodyPr>
          <a:lstStyle/>
          <a:p>
            <a:endParaRPr lang="fr-FR" dirty="0"/>
          </a:p>
        </p:txBody>
      </p:sp>
      <p:sp>
        <p:nvSpPr>
          <p:cNvPr id="11" name="Rectangle 10">
            <a:extLst>
              <a:ext uri="{FF2B5EF4-FFF2-40B4-BE49-F238E27FC236}">
                <a16:creationId xmlns:a16="http://schemas.microsoft.com/office/drawing/2014/main" id="{C9E2C17A-873D-478B-B788-3E0DF893DF8F}"/>
              </a:ext>
            </a:extLst>
          </p:cNvPr>
          <p:cNvSpPr/>
          <p:nvPr/>
        </p:nvSpPr>
        <p:spPr>
          <a:xfrm>
            <a:off x="611560" y="1700809"/>
            <a:ext cx="7632848" cy="4893647"/>
          </a:xfrm>
          <a:prstGeom prst="rect">
            <a:avLst/>
          </a:prstGeom>
        </p:spPr>
        <p:txBody>
          <a:bodyPr wrap="square">
            <a:spAutoFit/>
          </a:bodyPr>
          <a:lstStyle/>
          <a:p>
            <a:pPr marL="285750" indent="-285750">
              <a:buFont typeface="Wingdings" panose="05000000000000000000" pitchFamily="2" charset="2"/>
              <a:buChar char="Ø"/>
            </a:pPr>
            <a:r>
              <a:rPr lang="fr-FR" sz="1200" dirty="0">
                <a:effectLst>
                  <a:outerShdw blurRad="38100" dist="38100" dir="2700000" algn="tl">
                    <a:srgbClr val="000000">
                      <a:alpha val="43137"/>
                    </a:srgbClr>
                  </a:outerShdw>
                </a:effectLst>
                <a:latin typeface="Cambria" panose="02040503050406030204" pitchFamily="18" charset="0"/>
              </a:rPr>
              <a:t>Ouverture du masque </a:t>
            </a:r>
            <a:r>
              <a:rPr lang="fr-FR" sz="1200" b="1" dirty="0">
                <a:effectLst>
                  <a:outerShdw blurRad="38100" dist="38100" dir="2700000" algn="tl">
                    <a:srgbClr val="000000">
                      <a:alpha val="43137"/>
                    </a:srgbClr>
                  </a:outerShdw>
                </a:effectLst>
                <a:latin typeface="Cambria" panose="02040503050406030204" pitchFamily="18" charset="0"/>
              </a:rPr>
              <a:t>« Ordre de mission »</a:t>
            </a:r>
          </a:p>
          <a:p>
            <a:pPr marL="285750" indent="-285750">
              <a:buFont typeface="Wingdings" panose="05000000000000000000" pitchFamily="2" charset="2"/>
              <a:buChar char="Ø"/>
            </a:pPr>
            <a:r>
              <a:rPr lang="fr-FR" sz="1200" b="1" dirty="0">
                <a:effectLst>
                  <a:outerShdw blurRad="38100" dist="38100" dir="2700000" algn="tl">
                    <a:srgbClr val="000000">
                      <a:alpha val="43137"/>
                    </a:srgbClr>
                  </a:outerShdw>
                </a:effectLst>
                <a:latin typeface="Cambria" panose="02040503050406030204" pitchFamily="18" charset="0"/>
              </a:rPr>
              <a:t> Onglet Indemnités kilométriques</a:t>
            </a:r>
          </a:p>
          <a:p>
            <a:endParaRPr lang="fr-FR" u="sng" dirty="0">
              <a:effectLst>
                <a:outerShdw blurRad="38100" dist="38100" dir="2700000" algn="tl">
                  <a:srgbClr val="000000">
                    <a:alpha val="43137"/>
                  </a:srgbClr>
                </a:outerShdw>
              </a:effectLst>
              <a:latin typeface="Cambria" panose="02040503050406030204" pitchFamily="18" charset="0"/>
            </a:endParaRPr>
          </a:p>
          <a:p>
            <a:r>
              <a:rPr lang="fr-FR" u="sng" dirty="0">
                <a:effectLst>
                  <a:outerShdw blurRad="38100" dist="38100" dir="2700000" algn="tl">
                    <a:srgbClr val="000000">
                      <a:alpha val="43137"/>
                    </a:srgbClr>
                  </a:outerShdw>
                </a:effectLst>
                <a:latin typeface="Cambria" panose="02040503050406030204" pitchFamily="18" charset="0"/>
              </a:rPr>
              <a:t>Saisie des trajets:</a:t>
            </a:r>
            <a:r>
              <a:rPr lang="fr-FR" b="1" i="1" dirty="0"/>
              <a:t> .</a:t>
            </a:r>
          </a:p>
          <a:p>
            <a:r>
              <a:rPr lang="fr-FR" i="1" dirty="0"/>
              <a:t> </a:t>
            </a:r>
            <a:r>
              <a:rPr lang="fr-FR" sz="1200" i="1" dirty="0">
                <a:latin typeface="Cambria" panose="02040503050406030204" pitchFamily="18" charset="0"/>
                <a:ea typeface="Cambria" panose="02040503050406030204" pitchFamily="18" charset="0"/>
              </a:rPr>
              <a:t>Renseigner les zones comme indiqué dans l’exemple ci-après:</a:t>
            </a:r>
          </a:p>
          <a:p>
            <a:endParaRPr lang="fr-FR" sz="1200" i="1" dirty="0">
              <a:latin typeface="Cambria" panose="02040503050406030204" pitchFamily="18" charset="0"/>
              <a:ea typeface="Cambria" panose="02040503050406030204" pitchFamily="18" charset="0"/>
            </a:endParaRPr>
          </a:p>
          <a:p>
            <a:pPr marL="342900" indent="-342900">
              <a:buBlip>
                <a:blip r:embed="rId3"/>
              </a:buBlip>
            </a:pPr>
            <a:endParaRPr lang="fr-FR" sz="2400" i="1" dirty="0"/>
          </a:p>
          <a:p>
            <a:endParaRPr lang="fr-FR" i="1" dirty="0"/>
          </a:p>
          <a:p>
            <a:endParaRPr lang="fr-FR" i="1" dirty="0"/>
          </a:p>
          <a:p>
            <a:endParaRPr lang="fr-FR" i="1" dirty="0"/>
          </a:p>
          <a:p>
            <a:endParaRPr lang="fr-FR" i="1" dirty="0"/>
          </a:p>
          <a:p>
            <a:endParaRPr lang="fr-FR" i="1" dirty="0"/>
          </a:p>
          <a:p>
            <a:endParaRPr lang="fr-FR" u="sng" dirty="0">
              <a:effectLst>
                <a:outerShdw blurRad="38100" dist="38100" dir="2700000" algn="tl">
                  <a:srgbClr val="000000">
                    <a:alpha val="43137"/>
                  </a:srgbClr>
                </a:outerShdw>
              </a:effectLst>
              <a:latin typeface="Cambria" panose="02040503050406030204" pitchFamily="18" charset="0"/>
            </a:endParaRPr>
          </a:p>
          <a:p>
            <a:endParaRPr lang="fr-FR" dirty="0"/>
          </a:p>
          <a:p>
            <a:pPr marL="285750" indent="-285750">
              <a:buFont typeface="Wingdings" panose="05000000000000000000" pitchFamily="2" charset="2"/>
              <a:buChar char="q"/>
            </a:pPr>
            <a:r>
              <a:rPr lang="fr-FR" dirty="0"/>
              <a:t>NB: Ne pas oublier d’indiquer les horaires de départ et d’arrivée, afin de motiver le défraiement éventuel du déjeuner.</a:t>
            </a:r>
          </a:p>
          <a:p>
            <a:endParaRPr lang="fr-FR" dirty="0"/>
          </a:p>
          <a:p>
            <a:endParaRPr lang="fr-FR" dirty="0"/>
          </a:p>
        </p:txBody>
      </p:sp>
      <p:sp>
        <p:nvSpPr>
          <p:cNvPr id="34" name="Rectangle 3">
            <a:extLst>
              <a:ext uri="{FF2B5EF4-FFF2-40B4-BE49-F238E27FC236}">
                <a16:creationId xmlns:a16="http://schemas.microsoft.com/office/drawing/2014/main" id="{09CE27E5-6436-4429-BBA9-CA71C867CCA6}"/>
              </a:ext>
            </a:extLst>
          </p:cNvPr>
          <p:cNvSpPr>
            <a:spLocks noChangeArrowheads="1"/>
          </p:cNvSpPr>
          <p:nvPr/>
        </p:nvSpPr>
        <p:spPr bwMode="auto">
          <a:xfrm>
            <a:off x="1173163" y="4043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 name="Image 2">
            <a:extLst>
              <a:ext uri="{FF2B5EF4-FFF2-40B4-BE49-F238E27FC236}">
                <a16:creationId xmlns:a16="http://schemas.microsoft.com/office/drawing/2014/main" id="{EC459523-FB41-4650-9AFA-70D74F4502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160778"/>
            <a:ext cx="7992888" cy="2428461"/>
          </a:xfrm>
          <a:prstGeom prst="rect">
            <a:avLst/>
          </a:prstGeom>
        </p:spPr>
      </p:pic>
      <p:sp>
        <p:nvSpPr>
          <p:cNvPr id="7" name="Espace réservé du numéro de diapositive 6">
            <a:extLst>
              <a:ext uri="{FF2B5EF4-FFF2-40B4-BE49-F238E27FC236}">
                <a16:creationId xmlns:a16="http://schemas.microsoft.com/office/drawing/2014/main" id="{5145EEBF-F78C-49B1-8086-FD8652374F37}"/>
              </a:ext>
            </a:extLst>
          </p:cNvPr>
          <p:cNvSpPr>
            <a:spLocks noGrp="1"/>
          </p:cNvSpPr>
          <p:nvPr>
            <p:ph type="sldNum" sz="quarter" idx="12"/>
          </p:nvPr>
        </p:nvSpPr>
        <p:spPr/>
        <p:txBody>
          <a:bodyPr/>
          <a:lstStyle/>
          <a:p>
            <a:fld id="{334A195C-1B5D-4407-B974-A1242F659D90}" type="slidenum">
              <a:rPr lang="fr-FR" smtClean="0"/>
              <a:pPr/>
              <a:t>14</a:t>
            </a:fld>
            <a:endParaRPr lang="fr-FR"/>
          </a:p>
        </p:txBody>
      </p:sp>
    </p:spTree>
    <p:extLst>
      <p:ext uri="{BB962C8B-B14F-4D97-AF65-F5344CB8AC3E}">
        <p14:creationId xmlns:p14="http://schemas.microsoft.com/office/powerpoint/2010/main" val="379446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825C1-094A-4DA5-9A3F-ADD3C9D124D4}"/>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0C0C31CD-02FA-4DF2-AF34-70EE0D28CE0A}"/>
              </a:ext>
            </a:extLst>
          </p:cNvPr>
          <p:cNvSpPr>
            <a:spLocks noGrp="1"/>
          </p:cNvSpPr>
          <p:nvPr>
            <p:ph idx="1"/>
          </p:nvPr>
        </p:nvSpPr>
        <p:spPr/>
        <p:txBody>
          <a:bodyPr>
            <a:normAutofit lnSpcReduction="10000"/>
          </a:bodyPr>
          <a:lstStyle/>
          <a:p>
            <a:pPr>
              <a:buFont typeface="Wingdings" panose="05000000000000000000" pitchFamily="2" charset="2"/>
              <a:buChar char="Ø"/>
            </a:pPr>
            <a:r>
              <a:rPr lang="fr-FR" sz="1400" dirty="0">
                <a:effectLst>
                  <a:outerShdw blurRad="38100" dist="38100" dir="2700000" algn="tl">
                    <a:srgbClr val="000000">
                      <a:alpha val="43137"/>
                    </a:srgbClr>
                  </a:outerShdw>
                </a:effectLst>
                <a:latin typeface="Cambria" panose="02040503050406030204" pitchFamily="18" charset="0"/>
              </a:rPr>
              <a:t>Ouverture du masque </a:t>
            </a:r>
            <a:r>
              <a:rPr lang="fr-FR" sz="14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400" b="1" dirty="0">
                <a:effectLst>
                  <a:outerShdw blurRad="38100" dist="38100" dir="2700000" algn="tl">
                    <a:srgbClr val="000000">
                      <a:alpha val="43137"/>
                    </a:srgbClr>
                  </a:outerShdw>
                </a:effectLst>
                <a:latin typeface="Cambria" panose="02040503050406030204" pitchFamily="18" charset="0"/>
              </a:rPr>
              <a:t>Onglet Indemnités kilométriques</a:t>
            </a:r>
          </a:p>
          <a:p>
            <a:pPr>
              <a:buFont typeface="Wingdings" panose="05000000000000000000" pitchFamily="2" charset="2"/>
              <a:buChar char="Ø"/>
            </a:pPr>
            <a:endParaRPr lang="fr-FR" b="1" dirty="0">
              <a:effectLst>
                <a:outerShdw blurRad="38100" dist="38100" dir="2700000" algn="tl">
                  <a:srgbClr val="000000">
                    <a:alpha val="43137"/>
                  </a:srgbClr>
                </a:outerShdw>
              </a:effectLst>
              <a:latin typeface="Cambria" panose="02040503050406030204" pitchFamily="18" charset="0"/>
            </a:endParaRPr>
          </a:p>
          <a:p>
            <a:r>
              <a:rPr lang="fr-FR" sz="1200" i="1" dirty="0">
                <a:latin typeface="Cambria" panose="02040503050406030204" pitchFamily="18" charset="0"/>
                <a:ea typeface="Cambria" panose="02040503050406030204" pitchFamily="18" charset="0"/>
              </a:rPr>
              <a:t>Après chaque saisie, taper sur </a:t>
            </a:r>
            <a:r>
              <a:rPr lang="fr-FR" sz="1200" b="1" i="1" dirty="0">
                <a:latin typeface="Cambria" panose="02040503050406030204" pitchFamily="18" charset="0"/>
                <a:ea typeface="Cambria" panose="02040503050406030204" pitchFamily="18" charset="0"/>
              </a:rPr>
              <a:t>« Entrée » </a:t>
            </a:r>
            <a:r>
              <a:rPr lang="fr-FR" sz="1200" i="1" dirty="0">
                <a:latin typeface="Cambria" panose="02040503050406030204" pitchFamily="18" charset="0"/>
                <a:ea typeface="Cambria" panose="02040503050406030204" pitchFamily="18" charset="0"/>
              </a:rPr>
              <a:t>pour générer une nouvelle ligne</a:t>
            </a:r>
          </a:p>
          <a:p>
            <a:r>
              <a:rPr lang="fr-FR" sz="1200" i="1" dirty="0">
                <a:latin typeface="Cambria" panose="02040503050406030204" pitchFamily="18" charset="0"/>
                <a:ea typeface="Cambria" panose="02040503050406030204" pitchFamily="18" charset="0"/>
              </a:rPr>
              <a:t>A la fin de la saisie des déplacements du mois, cliquer sur </a:t>
            </a:r>
            <a:r>
              <a:rPr lang="fr-FR" sz="1200" b="1" i="1" dirty="0">
                <a:latin typeface="Cambria" panose="02040503050406030204" pitchFamily="18" charset="0"/>
                <a:ea typeface="Cambria" panose="02040503050406030204" pitchFamily="18" charset="0"/>
              </a:rPr>
              <a:t>« Enregistrer »</a:t>
            </a:r>
          </a:p>
          <a:p>
            <a:r>
              <a:rPr lang="fr-FR" sz="1200" b="1" u="sng" dirty="0">
                <a:latin typeface="Cambria" panose="02040503050406030204" pitchFamily="18" charset="0"/>
                <a:ea typeface="Cambria" panose="02040503050406030204" pitchFamily="18" charset="0"/>
              </a:rPr>
              <a:t>S’il n’y a aucun repas à saisir :</a:t>
            </a:r>
            <a:br>
              <a:rPr lang="fr-FR" sz="1200" b="1" u="sng" dirty="0">
                <a:latin typeface="Cambria" panose="02040503050406030204" pitchFamily="18" charset="0"/>
                <a:ea typeface="Cambria" panose="02040503050406030204" pitchFamily="18" charset="0"/>
              </a:rPr>
            </a:br>
            <a:r>
              <a:rPr lang="fr-FR" sz="1200" i="1" dirty="0">
                <a:latin typeface="Cambria" panose="02040503050406030204" pitchFamily="18" charset="0"/>
                <a:ea typeface="Cambria" panose="02040503050406030204" pitchFamily="18" charset="0"/>
              </a:rPr>
              <a:t>Cliquer sur </a:t>
            </a:r>
            <a:r>
              <a:rPr lang="fr-FR" sz="1200" b="1" i="1" dirty="0">
                <a:latin typeface="Cambria" panose="02040503050406030204" pitchFamily="18" charset="0"/>
                <a:ea typeface="Cambria" panose="02040503050406030204" pitchFamily="18" charset="0"/>
              </a:rPr>
              <a:t>« Valider/Modifier » </a:t>
            </a:r>
            <a:r>
              <a:rPr lang="fr-FR" sz="1200" i="1" dirty="0">
                <a:latin typeface="Cambria" panose="02040503050406030204" pitchFamily="18" charset="0"/>
                <a:ea typeface="Cambria" panose="02040503050406030204" pitchFamily="18" charset="0"/>
              </a:rPr>
              <a:t>puis aller à la page  16</a:t>
            </a:r>
          </a:p>
          <a:p>
            <a:r>
              <a:rPr lang="fr-FR" sz="1300" dirty="0">
                <a:latin typeface="Cambria" panose="02040503050406030204" pitchFamily="18" charset="0"/>
              </a:rPr>
              <a:t>Si vous avez le message suivant : </a:t>
            </a:r>
            <a:r>
              <a:rPr lang="fr-FR" sz="1300" b="1" dirty="0">
                <a:latin typeface="Cambria" panose="02040503050406030204" pitchFamily="18" charset="0"/>
              </a:rPr>
              <a:t>Attention plus de 100% du disponible de l'enveloppe de moyen a été consommé</a:t>
            </a:r>
            <a:r>
              <a:rPr lang="fr-FR" sz="1300" dirty="0">
                <a:latin typeface="Cambria" panose="02040503050406030204" pitchFamily="18" charset="0"/>
              </a:rPr>
              <a:t>, envoyer un mail au bureau des déplacements pour le signaler.</a:t>
            </a:r>
            <a:endParaRPr lang="fr-FR" sz="1300" i="1" dirty="0">
              <a:latin typeface="Cambria" panose="02040503050406030204" pitchFamily="18" charset="0"/>
              <a:ea typeface="Cambria" panose="02040503050406030204" pitchFamily="18" charset="0"/>
            </a:endParaRPr>
          </a:p>
          <a:p>
            <a:r>
              <a:rPr lang="fr-FR" sz="1200" i="1" dirty="0">
                <a:latin typeface="Cambria" panose="02040503050406030204" pitchFamily="18" charset="0"/>
                <a:ea typeface="Cambria" panose="02040503050406030204" pitchFamily="18" charset="0"/>
              </a:rPr>
              <a:t>Si vous faites une demande de remboursement de repas, cliquer sur l’onglet « FRAIS PREVISIONNELS »</a:t>
            </a:r>
          </a:p>
          <a:p>
            <a:endParaRPr lang="fr-FR" sz="12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879033D4-3C06-49DB-B2B8-03C5757C82B0}"/>
              </a:ext>
            </a:extLst>
          </p:cNvPr>
          <p:cNvSpPr>
            <a:spLocks noGrp="1"/>
          </p:cNvSpPr>
          <p:nvPr>
            <p:ph type="sldNum" sz="quarter" idx="12"/>
          </p:nvPr>
        </p:nvSpPr>
        <p:spPr/>
        <p:txBody>
          <a:bodyPr/>
          <a:lstStyle/>
          <a:p>
            <a:fld id="{334A195C-1B5D-4407-B974-A1242F659D90}" type="slidenum">
              <a:rPr lang="fr-FR" smtClean="0"/>
              <a:pPr/>
              <a:t>15</a:t>
            </a:fld>
            <a:endParaRPr lang="fr-FR"/>
          </a:p>
        </p:txBody>
      </p:sp>
      <p:pic>
        <p:nvPicPr>
          <p:cNvPr id="6" name="Image 5">
            <a:extLst>
              <a:ext uri="{FF2B5EF4-FFF2-40B4-BE49-F238E27FC236}">
                <a16:creationId xmlns:a16="http://schemas.microsoft.com/office/drawing/2014/main" id="{C3543C41-AB7F-492E-AC5F-74C8FFDF3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 y="0"/>
            <a:ext cx="1219370" cy="838926"/>
          </a:xfrm>
          <a:prstGeom prst="rect">
            <a:avLst/>
          </a:prstGeom>
        </p:spPr>
      </p:pic>
    </p:spTree>
    <p:extLst>
      <p:ext uri="{BB962C8B-B14F-4D97-AF65-F5344CB8AC3E}">
        <p14:creationId xmlns:p14="http://schemas.microsoft.com/office/powerpoint/2010/main" val="234614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0BF28A-B972-450B-9B81-AE566C0C15A6}"/>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0C95CC2F-BE93-4CE1-A2F8-9EF361BD0ACB}"/>
              </a:ext>
            </a:extLst>
          </p:cNvPr>
          <p:cNvSpPr>
            <a:spLocks noGrp="1"/>
          </p:cNvSpPr>
          <p:nvPr>
            <p:ph idx="1"/>
          </p:nvPr>
        </p:nvSpPr>
        <p:spPr/>
        <p:txBody>
          <a:bodyPr>
            <a:normAutofit/>
          </a:bodyPr>
          <a:lstStyle/>
          <a:p>
            <a:pPr>
              <a:buFont typeface="Wingdings" panose="05000000000000000000" pitchFamily="2" charset="2"/>
              <a:buChar char="Ø"/>
            </a:pPr>
            <a:r>
              <a:rPr lang="fr-FR" sz="1800" dirty="0">
                <a:effectLst>
                  <a:outerShdw blurRad="38100" dist="38100" dir="2700000" algn="tl">
                    <a:srgbClr val="000000">
                      <a:alpha val="43137"/>
                    </a:srgbClr>
                  </a:outerShdw>
                </a:effectLst>
                <a:latin typeface="Cambria" panose="02040503050406030204" pitchFamily="18" charset="0"/>
              </a:rPr>
              <a:t>Ouverture du masque </a:t>
            </a:r>
            <a:r>
              <a:rPr lang="fr-FR" sz="18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800" b="1" dirty="0">
                <a:effectLst>
                  <a:outerShdw blurRad="38100" dist="38100" dir="2700000" algn="tl">
                    <a:srgbClr val="000000">
                      <a:alpha val="43137"/>
                    </a:srgbClr>
                  </a:outerShdw>
                </a:effectLst>
                <a:latin typeface="Cambria" panose="02040503050406030204" pitchFamily="18" charset="0"/>
              </a:rPr>
              <a:t>Onglet Frais prévisionnels</a:t>
            </a:r>
          </a:p>
          <a:p>
            <a:pPr>
              <a:buFont typeface="Arial" panose="020B0604020202020204" pitchFamily="34" charset="0"/>
              <a:buChar char="•"/>
            </a:pPr>
            <a:r>
              <a:rPr lang="fr-FR" sz="1400" i="1" dirty="0">
                <a:latin typeface="Cambria" panose="02040503050406030204" pitchFamily="18" charset="0"/>
                <a:ea typeface="Cambria" panose="02040503050406030204" pitchFamily="18" charset="0"/>
              </a:rPr>
              <a:t>Le coût des indemnités kilométriques s’affiche</a:t>
            </a:r>
          </a:p>
          <a:p>
            <a:pPr>
              <a:buFont typeface="Arial" panose="020B0604020202020204" pitchFamily="34" charset="0"/>
              <a:buChar char="•"/>
            </a:pPr>
            <a:endParaRPr lang="fr-FR" sz="1400" i="1"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1400" i="1" dirty="0">
                <a:latin typeface="Cambria" panose="02040503050406030204" pitchFamily="18" charset="0"/>
                <a:ea typeface="Cambria" panose="02040503050406030204" pitchFamily="18" charset="0"/>
              </a:rPr>
              <a:t>Cliquer sur </a:t>
            </a:r>
            <a:r>
              <a:rPr lang="fr-FR" sz="1400" b="1" i="1" dirty="0">
                <a:latin typeface="Cambria" panose="02040503050406030204" pitchFamily="18" charset="0"/>
                <a:ea typeface="Cambria" panose="02040503050406030204" pitchFamily="18" charset="0"/>
              </a:rPr>
              <a:t>« Créer »</a:t>
            </a:r>
          </a:p>
          <a:p>
            <a:pPr>
              <a:buFont typeface="Arial" panose="020B0604020202020204" pitchFamily="34" charset="0"/>
              <a:buChar char="•"/>
            </a:pPr>
            <a:r>
              <a:rPr lang="fr-FR" sz="1400" dirty="0">
                <a:latin typeface="Cambria" panose="02040503050406030204" pitchFamily="18" charset="0"/>
                <a:ea typeface="Cambria" panose="02040503050406030204" pitchFamily="18" charset="0"/>
              </a:rPr>
              <a:t> </a:t>
            </a:r>
            <a:r>
              <a:rPr lang="fr-FR" sz="1400" i="1" dirty="0">
                <a:latin typeface="Cambria" panose="02040503050406030204" pitchFamily="18" charset="0"/>
                <a:ea typeface="Cambria" panose="02040503050406030204" pitchFamily="18" charset="0"/>
              </a:rPr>
              <a:t>Choisir le type de frais de repas correspondant à votre situation dans la liste déroulante ou taper:</a:t>
            </a:r>
          </a:p>
          <a:p>
            <a:pPr>
              <a:buFont typeface="Wingdings" panose="05000000000000000000" pitchFamily="2" charset="2"/>
              <a:buChar char="ü"/>
            </a:pPr>
            <a:r>
              <a:rPr lang="fr-FR" sz="1400" i="1" dirty="0"/>
              <a:t> </a:t>
            </a:r>
            <a:r>
              <a:rPr lang="fr-FR" sz="1400" b="1" i="1" dirty="0">
                <a:latin typeface="Cambria" panose="02040503050406030204" pitchFamily="18" charset="0"/>
                <a:ea typeface="Cambria" panose="02040503050406030204" pitchFamily="18" charset="0"/>
              </a:rPr>
              <a:t>« RPI = repas personnel itinérant »</a:t>
            </a:r>
          </a:p>
          <a:p>
            <a:pPr marL="0" indent="0">
              <a:buNone/>
            </a:pPr>
            <a:r>
              <a:rPr lang="fr-FR" sz="1400" b="1" i="1" dirty="0">
                <a:latin typeface="Cambria" panose="02040503050406030204" pitchFamily="18" charset="0"/>
                <a:ea typeface="Cambria" panose="02040503050406030204" pitchFamily="18" charset="0"/>
              </a:rPr>
              <a:t> ou </a:t>
            </a:r>
          </a:p>
          <a:p>
            <a:pPr>
              <a:buFont typeface="Wingdings" panose="05000000000000000000" pitchFamily="2" charset="2"/>
              <a:buChar char="ü"/>
            </a:pPr>
            <a:r>
              <a:rPr lang="fr-FR" sz="1400" b="1" i="1" dirty="0">
                <a:latin typeface="Cambria" panose="02040503050406030204" pitchFamily="18" charset="0"/>
                <a:ea typeface="Cambria" panose="02040503050406030204" pitchFamily="18" charset="0"/>
              </a:rPr>
              <a:t>« RSP = repas service partagé » dans le pavé CODE</a:t>
            </a:r>
          </a:p>
          <a:p>
            <a:pPr>
              <a:buFont typeface="Arial" panose="020B0604020202020204" pitchFamily="34" charset="0"/>
              <a:buChar char="•"/>
            </a:pPr>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72AA7296-B4E8-40C1-AEEC-BB69D7D6FA5F}"/>
              </a:ext>
            </a:extLst>
          </p:cNvPr>
          <p:cNvSpPr>
            <a:spLocks noGrp="1"/>
          </p:cNvSpPr>
          <p:nvPr>
            <p:ph type="sldNum" sz="quarter" idx="12"/>
          </p:nvPr>
        </p:nvSpPr>
        <p:spPr/>
        <p:txBody>
          <a:bodyPr/>
          <a:lstStyle/>
          <a:p>
            <a:fld id="{334A195C-1B5D-4407-B974-A1242F659D90}" type="slidenum">
              <a:rPr lang="fr-FR" smtClean="0"/>
              <a:pPr/>
              <a:t>16</a:t>
            </a:fld>
            <a:endParaRPr lang="fr-FR"/>
          </a:p>
        </p:txBody>
      </p:sp>
      <p:pic>
        <p:nvPicPr>
          <p:cNvPr id="6" name="Image 5">
            <a:extLst>
              <a:ext uri="{FF2B5EF4-FFF2-40B4-BE49-F238E27FC236}">
                <a16:creationId xmlns:a16="http://schemas.microsoft.com/office/drawing/2014/main" id="{B980E663-30B0-4894-9A44-E484C5014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70" cy="836712"/>
          </a:xfrm>
          <a:prstGeom prst="rect">
            <a:avLst/>
          </a:prstGeom>
        </p:spPr>
      </p:pic>
    </p:spTree>
    <p:extLst>
      <p:ext uri="{BB962C8B-B14F-4D97-AF65-F5344CB8AC3E}">
        <p14:creationId xmlns:p14="http://schemas.microsoft.com/office/powerpoint/2010/main" val="255191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0BC21-731A-41C5-B4C5-BA52B7C7C169}"/>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46A7E877-30D1-450B-A428-5BD2660F8044}"/>
              </a:ext>
            </a:extLst>
          </p:cNvPr>
          <p:cNvSpPr>
            <a:spLocks noGrp="1"/>
          </p:cNvSpPr>
          <p:nvPr>
            <p:ph idx="1"/>
          </p:nvPr>
        </p:nvSpPr>
        <p:spPr>
          <a:xfrm>
            <a:off x="1176865" y="2060849"/>
            <a:ext cx="6798736" cy="3874284"/>
          </a:xfrm>
        </p:spPr>
        <p:txBody>
          <a:bodyPr>
            <a:normAutofit lnSpcReduction="10000"/>
          </a:bodyPr>
          <a:lstStyle/>
          <a:p>
            <a:pPr>
              <a:buFont typeface="Wingdings" panose="05000000000000000000" pitchFamily="2" charset="2"/>
              <a:buChar char="Ø"/>
            </a:pPr>
            <a:r>
              <a:rPr lang="fr-FR" sz="1800" dirty="0">
                <a:effectLst>
                  <a:outerShdw blurRad="38100" dist="38100" dir="2700000" algn="tl">
                    <a:srgbClr val="000000">
                      <a:alpha val="43137"/>
                    </a:srgbClr>
                  </a:outerShdw>
                </a:effectLst>
                <a:latin typeface="Cambria" panose="02040503050406030204" pitchFamily="18" charset="0"/>
              </a:rPr>
              <a:t>Ouverture du masque </a:t>
            </a:r>
            <a:r>
              <a:rPr lang="fr-FR" sz="18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1800" b="1" dirty="0">
                <a:effectLst>
                  <a:outerShdw blurRad="38100" dist="38100" dir="2700000" algn="tl">
                    <a:srgbClr val="000000">
                      <a:alpha val="43137"/>
                    </a:srgbClr>
                  </a:outerShdw>
                </a:effectLst>
                <a:latin typeface="Cambria" panose="02040503050406030204" pitchFamily="18" charset="0"/>
              </a:rPr>
              <a:t>Onglet Frais prévisionnels</a:t>
            </a:r>
          </a:p>
          <a:p>
            <a:r>
              <a:rPr lang="fr-FR" sz="1400" dirty="0">
                <a:latin typeface="Cambria" panose="02040503050406030204" pitchFamily="18" charset="0"/>
                <a:ea typeface="Cambria" panose="02040503050406030204" pitchFamily="18" charset="0"/>
              </a:rPr>
              <a:t>Saisir le nombre de repas du mois</a:t>
            </a:r>
          </a:p>
          <a:p>
            <a:r>
              <a:rPr lang="fr-FR" sz="1400" dirty="0">
                <a:latin typeface="Cambria" panose="02040503050406030204" pitchFamily="18" charset="0"/>
                <a:ea typeface="Cambria" panose="02040503050406030204" pitchFamily="18" charset="0"/>
              </a:rPr>
              <a:t>Dans commentaire: Saisir les dates correspondant aux repas saisis</a:t>
            </a:r>
          </a:p>
          <a:p>
            <a:r>
              <a:rPr lang="fr-FR" sz="1400" dirty="0">
                <a:latin typeface="Cambria" panose="02040503050406030204" pitchFamily="18" charset="0"/>
                <a:ea typeface="Cambria" panose="02040503050406030204" pitchFamily="18" charset="0"/>
              </a:rPr>
              <a:t>Enregistrer</a:t>
            </a:r>
          </a:p>
          <a:p>
            <a:r>
              <a:rPr lang="fr-FR" sz="1400" i="1" dirty="0">
                <a:latin typeface="Cambria" panose="02040503050406030204" pitchFamily="18" charset="0"/>
                <a:ea typeface="Cambria" panose="02040503050406030204" pitchFamily="18" charset="0"/>
              </a:rPr>
              <a:t>Le coût des repas s’affiche</a:t>
            </a:r>
          </a:p>
          <a:p>
            <a:r>
              <a:rPr lang="fr-FR" sz="1400" i="1" dirty="0">
                <a:latin typeface="Cambria" panose="02040503050406030204" pitchFamily="18" charset="0"/>
                <a:ea typeface="Cambria" panose="02040503050406030204" pitchFamily="18" charset="0"/>
              </a:rPr>
              <a:t>Les frais de repas sont pris en compte dans le coût total de la mission (en haut, à droite)</a:t>
            </a:r>
          </a:p>
          <a:p>
            <a:r>
              <a:rPr lang="fr-FR" sz="1400" i="1" dirty="0">
                <a:latin typeface="Cambria" panose="02040503050406030204" pitchFamily="18" charset="0"/>
                <a:ea typeface="Cambria" panose="02040503050406030204" pitchFamily="18" charset="0"/>
              </a:rPr>
              <a:t>Cliquer sur </a:t>
            </a:r>
            <a:r>
              <a:rPr lang="fr-FR" sz="1400" b="1" i="1" dirty="0">
                <a:latin typeface="Cambria" panose="02040503050406030204" pitchFamily="18" charset="0"/>
                <a:ea typeface="Cambria" panose="02040503050406030204" pitchFamily="18" charset="0"/>
              </a:rPr>
              <a:t>« Valider/Modifier » </a:t>
            </a:r>
            <a:r>
              <a:rPr lang="fr-FR" sz="1400" i="1" dirty="0">
                <a:latin typeface="Cambria" panose="02040503050406030204" pitchFamily="18" charset="0"/>
                <a:ea typeface="Cambria" panose="02040503050406030204" pitchFamily="18" charset="0"/>
              </a:rPr>
              <a:t>pour envoyer l’OM à votre valideur hiérarchique (supérieur hiérarchique direct)</a:t>
            </a:r>
          </a:p>
          <a:p>
            <a:pPr>
              <a:buFont typeface="Arial" panose="020B0604020202020204" pitchFamily="34" charset="0"/>
              <a:buChar char="•"/>
            </a:pPr>
            <a:r>
              <a:rPr lang="fr-FR" sz="1400" dirty="0">
                <a:latin typeface="Cambria" panose="02040503050406030204" pitchFamily="18" charset="0"/>
                <a:ea typeface="Cambria" panose="02040503050406030204" pitchFamily="18" charset="0"/>
              </a:rPr>
              <a:t>Cliquer sur </a:t>
            </a:r>
            <a:r>
              <a:rPr lang="fr-FR" sz="1400" b="1" i="1" dirty="0">
                <a:latin typeface="Cambria" panose="02040503050406030204" pitchFamily="18" charset="0"/>
                <a:ea typeface="Cambria" panose="02040503050406030204" pitchFamily="18" charset="0"/>
              </a:rPr>
              <a:t>« Passer au statut: 2 - Attente de validation VH1»</a:t>
            </a:r>
            <a:endParaRPr lang="fr-FR" sz="1400" i="1"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1400" i="1" dirty="0">
                <a:latin typeface="Cambria" panose="02040503050406030204" pitchFamily="18" charset="0"/>
              </a:rPr>
              <a:t>Cocher </a:t>
            </a:r>
            <a:r>
              <a:rPr lang="fr-FR" sz="1400" b="1" i="1" dirty="0">
                <a:latin typeface="Cambria" panose="02040503050406030204" pitchFamily="18" charset="0"/>
              </a:rPr>
              <a:t>« Prévenir le destinataire par un e-mail »</a:t>
            </a:r>
          </a:p>
          <a:p>
            <a:endParaRPr lang="fr-FR" sz="1400" i="1" dirty="0">
              <a:latin typeface="Cambria" panose="02040503050406030204" pitchFamily="18" charset="0"/>
              <a:ea typeface="Cambria" panose="02040503050406030204" pitchFamily="18" charset="0"/>
            </a:endParaRPr>
          </a:p>
          <a:p>
            <a:endParaRPr lang="fr-FR" sz="1400" i="1" dirty="0">
              <a:latin typeface="Cambria" panose="02040503050406030204" pitchFamily="18" charset="0"/>
              <a:ea typeface="Cambria" panose="02040503050406030204" pitchFamily="18" charset="0"/>
            </a:endParaRPr>
          </a:p>
          <a:p>
            <a:endParaRPr lang="fr-FR" sz="1400" i="1" dirty="0">
              <a:latin typeface="Cambria" panose="02040503050406030204" pitchFamily="18" charset="0"/>
              <a:ea typeface="Cambria" panose="02040503050406030204" pitchFamily="18" charset="0"/>
            </a:endParaRPr>
          </a:p>
          <a:p>
            <a:endParaRPr lang="fr-FR" sz="1400" dirty="0">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E82F2753-7609-4B76-A87C-35068DCFDD2E}"/>
              </a:ext>
            </a:extLst>
          </p:cNvPr>
          <p:cNvSpPr>
            <a:spLocks noGrp="1"/>
          </p:cNvSpPr>
          <p:nvPr>
            <p:ph type="sldNum" sz="quarter" idx="12"/>
          </p:nvPr>
        </p:nvSpPr>
        <p:spPr/>
        <p:txBody>
          <a:bodyPr/>
          <a:lstStyle/>
          <a:p>
            <a:fld id="{334A195C-1B5D-4407-B974-A1242F659D90}" type="slidenum">
              <a:rPr lang="fr-FR" smtClean="0"/>
              <a:pPr/>
              <a:t>17</a:t>
            </a:fld>
            <a:endParaRPr lang="fr-FR"/>
          </a:p>
        </p:txBody>
      </p:sp>
      <p:pic>
        <p:nvPicPr>
          <p:cNvPr id="6" name="Image 5">
            <a:extLst>
              <a:ext uri="{FF2B5EF4-FFF2-40B4-BE49-F238E27FC236}">
                <a16:creationId xmlns:a16="http://schemas.microsoft.com/office/drawing/2014/main" id="{4A246106-47DE-472C-8C36-029C7B8D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370" cy="889937"/>
          </a:xfrm>
          <a:prstGeom prst="rect">
            <a:avLst/>
          </a:prstGeom>
        </p:spPr>
      </p:pic>
    </p:spTree>
    <p:extLst>
      <p:ext uri="{BB962C8B-B14F-4D97-AF65-F5344CB8AC3E}">
        <p14:creationId xmlns:p14="http://schemas.microsoft.com/office/powerpoint/2010/main" val="224560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97850-E0B6-4A2C-8F0A-C03E03D42AE5}"/>
              </a:ext>
            </a:extLst>
          </p:cNvPr>
          <p:cNvSpPr>
            <a:spLocks noGrp="1"/>
          </p:cNvSpPr>
          <p:nvPr>
            <p:ph type="title"/>
          </p:nvPr>
        </p:nvSpPr>
        <p:spPr>
          <a:xfrm>
            <a:off x="1176866" y="915337"/>
            <a:ext cx="6798734" cy="929487"/>
          </a:xfrm>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3" name="Espace réservé du contenu 2">
            <a:extLst>
              <a:ext uri="{FF2B5EF4-FFF2-40B4-BE49-F238E27FC236}">
                <a16:creationId xmlns:a16="http://schemas.microsoft.com/office/drawing/2014/main" id="{D8F6ECCF-FB2C-469C-B1B5-EC31A362894E}"/>
              </a:ext>
            </a:extLst>
          </p:cNvPr>
          <p:cNvSpPr>
            <a:spLocks noGrp="1"/>
          </p:cNvSpPr>
          <p:nvPr>
            <p:ph idx="1"/>
          </p:nvPr>
        </p:nvSpPr>
        <p:spPr>
          <a:xfrm>
            <a:off x="1259632" y="1844824"/>
            <a:ext cx="6798736" cy="4097839"/>
          </a:xfrm>
        </p:spPr>
        <p:txBody>
          <a:bodyPr>
            <a:normAutofit fontScale="55000" lnSpcReduction="20000"/>
          </a:bodyPr>
          <a:lstStyle/>
          <a:p>
            <a:pPr>
              <a:buFont typeface="Wingdings" panose="05000000000000000000" pitchFamily="2" charset="2"/>
              <a:buChar char="Ø"/>
            </a:pPr>
            <a:r>
              <a:rPr lang="fr-FR" sz="2000" dirty="0">
                <a:effectLst>
                  <a:outerShdw blurRad="38100" dist="38100" dir="2700000" algn="tl">
                    <a:srgbClr val="000000">
                      <a:alpha val="43137"/>
                    </a:srgbClr>
                  </a:outerShdw>
                </a:effectLst>
                <a:latin typeface="Cambria" panose="02040503050406030204" pitchFamily="18" charset="0"/>
              </a:rPr>
              <a:t>Ouverture du masque </a:t>
            </a:r>
            <a:r>
              <a:rPr lang="fr-FR" sz="2000" b="1" dirty="0">
                <a:effectLst>
                  <a:outerShdw blurRad="38100" dist="38100" dir="2700000" algn="tl">
                    <a:srgbClr val="000000">
                      <a:alpha val="43137"/>
                    </a:srgbClr>
                  </a:outerShdw>
                </a:effectLst>
                <a:latin typeface="Cambria" panose="02040503050406030204" pitchFamily="18" charset="0"/>
              </a:rPr>
              <a:t>« Ordre de mission »</a:t>
            </a:r>
          </a:p>
          <a:p>
            <a:pPr>
              <a:buFont typeface="Wingdings" panose="05000000000000000000" pitchFamily="2" charset="2"/>
              <a:buChar char="Ø"/>
            </a:pPr>
            <a:r>
              <a:rPr lang="fr-FR" sz="2000" b="1" dirty="0">
                <a:effectLst>
                  <a:outerShdw blurRad="38100" dist="38100" dir="2700000" algn="tl">
                    <a:srgbClr val="000000">
                      <a:alpha val="43137"/>
                    </a:srgbClr>
                  </a:outerShdw>
                </a:effectLst>
                <a:latin typeface="Cambria" panose="02040503050406030204" pitchFamily="18" charset="0"/>
              </a:rPr>
              <a:t>Phase validation </a:t>
            </a:r>
          </a:p>
          <a:p>
            <a:pPr marL="0" indent="0">
              <a:buNone/>
            </a:pPr>
            <a:endParaRPr lang="fr-FR" sz="1600" b="1" dirty="0">
              <a:effectLst>
                <a:outerShdw blurRad="38100" dist="38100" dir="2700000" algn="tl">
                  <a:srgbClr val="000000">
                    <a:alpha val="43137"/>
                  </a:srgbClr>
                </a:outerShdw>
              </a:effectLst>
              <a:latin typeface="Cambria" panose="02040503050406030204" pitchFamily="18" charset="0"/>
            </a:endParaRPr>
          </a:p>
          <a:p>
            <a:r>
              <a:rPr lang="fr-FR" sz="1900" i="1" dirty="0">
                <a:latin typeface="Cambria" panose="02040503050406030204" pitchFamily="18" charset="0"/>
              </a:rPr>
              <a:t>Cliquer sur la loupe pour choisir le destinataire, si celui qui s’affiche ne correspond pas à votre valideur</a:t>
            </a:r>
          </a:p>
          <a:p>
            <a:r>
              <a:rPr lang="fr-FR" sz="1900" i="1" dirty="0">
                <a:latin typeface="Cambria" panose="02040503050406030204" pitchFamily="18" charset="0"/>
              </a:rPr>
              <a:t>Cliquer sur </a:t>
            </a:r>
            <a:r>
              <a:rPr lang="fr-FR" sz="1900" b="1" i="1" dirty="0">
                <a:latin typeface="Cambria" panose="02040503050406030204" pitchFamily="18" charset="0"/>
              </a:rPr>
              <a:t>« Confirmer le changement de statut »</a:t>
            </a:r>
          </a:p>
          <a:p>
            <a:r>
              <a:rPr lang="fr-FR" sz="1900" dirty="0">
                <a:solidFill>
                  <a:prstClr val="black"/>
                </a:solidFill>
                <a:latin typeface="Cambria" panose="02040503050406030204" pitchFamily="18" charset="0"/>
              </a:rPr>
              <a:t>Votre Ordre de Mission est désormais au statut 2 – Attente de validation VH1.</a:t>
            </a: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r>
              <a:rPr lang="fr-FR" sz="1900" dirty="0">
                <a:solidFill>
                  <a:prstClr val="black"/>
                </a:solidFill>
                <a:effectLst>
                  <a:outerShdw blurRad="38100" dist="38100" dir="2700000" algn="tl">
                    <a:srgbClr val="000000">
                      <a:alpha val="43137"/>
                    </a:srgbClr>
                  </a:outerShdw>
                </a:effectLst>
                <a:latin typeface="Cambria" panose="02040503050406030204" pitchFamily="18" charset="0"/>
              </a:rPr>
              <a:t>Après contrôle, votre supérieur hiérarchique validera et transmettra votre OM au valideur « gestionnaire » si tout est conforme (Mmes MAUGALEM Cindy ou MERLIN Florence NOTEUIL Nathalie)</a:t>
            </a:r>
          </a:p>
          <a:p>
            <a:pPr marL="0" lvl="0" indent="0" algn="just">
              <a:buNone/>
            </a:pPr>
            <a:r>
              <a:rPr lang="fr-FR" sz="1900" b="1" dirty="0">
                <a:solidFill>
                  <a:prstClr val="black"/>
                </a:solidFill>
                <a:effectLst>
                  <a:outerShdw blurRad="38100" dist="38100" dir="2700000" algn="tl">
                    <a:srgbClr val="000000">
                      <a:alpha val="43137"/>
                    </a:srgbClr>
                  </a:outerShdw>
                </a:effectLst>
                <a:latin typeface="Cambria" panose="02040503050406030204" pitchFamily="18" charset="0"/>
              </a:rPr>
              <a:t>			       OU</a:t>
            </a:r>
          </a:p>
          <a:p>
            <a:pPr lvl="0" algn="just">
              <a:buFont typeface="Wingdings" panose="05000000000000000000" pitchFamily="2" charset="2"/>
              <a:buChar char="Ø"/>
            </a:pPr>
            <a:r>
              <a:rPr lang="fr-FR" sz="1900" dirty="0">
                <a:solidFill>
                  <a:prstClr val="black"/>
                </a:solidFill>
                <a:effectLst>
                  <a:outerShdw blurRad="38100" dist="38100" dir="2700000" algn="tl">
                    <a:srgbClr val="000000">
                      <a:alpha val="43137"/>
                    </a:srgbClr>
                  </a:outerShdw>
                </a:effectLst>
                <a:latin typeface="Cambria" panose="02040503050406030204" pitchFamily="18" charset="0"/>
              </a:rPr>
              <a:t>Vous renverra le document (statut R – révision) en notant le motif du refus de validation (ex: non saisie des horaires de déplacement, nombre de déplacements ne tenant pas compte des absences sur la période, </a:t>
            </a:r>
            <a:r>
              <a:rPr lang="fr-FR" sz="1900" dirty="0" err="1">
                <a:solidFill>
                  <a:prstClr val="black"/>
                </a:solidFill>
                <a:effectLst>
                  <a:outerShdw blurRad="38100" dist="38100" dir="2700000" algn="tl">
                    <a:srgbClr val="000000">
                      <a:alpha val="43137"/>
                    </a:srgbClr>
                  </a:outerShdw>
                </a:effectLst>
                <a:latin typeface="Cambria" panose="02040503050406030204" pitchFamily="18" charset="0"/>
              </a:rPr>
              <a:t>etc</a:t>
            </a:r>
            <a:r>
              <a:rPr lang="fr-FR" sz="1900" dirty="0">
                <a:solidFill>
                  <a:prstClr val="black"/>
                </a:solidFill>
                <a:effectLst>
                  <a:outerShdw blurRad="38100" dist="38100" dir="2700000" algn="tl">
                    <a:srgbClr val="000000">
                      <a:alpha val="43137"/>
                    </a:srgbClr>
                  </a:outerShdw>
                </a:effectLst>
                <a:latin typeface="Cambria" panose="02040503050406030204" pitchFamily="18" charset="0"/>
              </a:rPr>
              <a:t>).</a:t>
            </a:r>
          </a:p>
          <a:p>
            <a:pPr algn="just">
              <a:buFont typeface="Wingdings" panose="05000000000000000000" pitchFamily="2" charset="2"/>
              <a:buChar char="Ø"/>
            </a:pPr>
            <a:r>
              <a:rPr lang="fr-FR" sz="1900" dirty="0">
                <a:solidFill>
                  <a:prstClr val="black"/>
                </a:solidFill>
                <a:effectLst>
                  <a:outerShdw blurRad="38100" dist="38100" dir="2700000" algn="tl">
                    <a:srgbClr val="000000">
                      <a:alpha val="43137"/>
                    </a:srgbClr>
                  </a:outerShdw>
                </a:effectLst>
                <a:latin typeface="Cambria" panose="02040503050406030204" pitchFamily="18" charset="0"/>
              </a:rPr>
              <a:t>Vous corrigerez et enverrez de nouveau votre OM à votre VH1</a:t>
            </a:r>
          </a:p>
          <a:p>
            <a:pPr algn="just">
              <a:buFont typeface="Wingdings" panose="05000000000000000000" pitchFamily="2" charset="2"/>
              <a:buChar char="Ø"/>
            </a:pPr>
            <a:r>
              <a:rPr lang="fr-FR" sz="1900" dirty="0">
                <a:latin typeface="Cambria" panose="02040503050406030204" pitchFamily="18" charset="0"/>
              </a:rPr>
              <a:t>A ce stade, vous n’avez plus à intervenir sur votre document. En effet, l’état de frais correspondant se génère automatiquement et est transmis au paiement après vérification et validation par le bureau des déplacements du rectorat. </a:t>
            </a: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pPr lvl="0" algn="just">
              <a:buFont typeface="Wingdings" panose="05000000000000000000" pitchFamily="2" charset="2"/>
              <a:buChar char="Ø"/>
            </a:pPr>
            <a:endParaRPr lang="fr-FR" sz="1900" dirty="0">
              <a:solidFill>
                <a:prstClr val="black"/>
              </a:solidFill>
              <a:effectLst>
                <a:outerShdw blurRad="38100" dist="38100" dir="2700000" algn="tl">
                  <a:srgbClr val="000000">
                    <a:alpha val="43137"/>
                  </a:srgbClr>
                </a:outerShdw>
              </a:effectLst>
              <a:latin typeface="Cambria" panose="02040503050406030204" pitchFamily="18" charset="0"/>
            </a:endParaRPr>
          </a:p>
          <a:p>
            <a:endParaRPr lang="fr-FR" sz="1400" b="1" i="1" dirty="0">
              <a:latin typeface="Cambria" panose="02040503050406030204" pitchFamily="18" charset="0"/>
            </a:endParaRPr>
          </a:p>
          <a:p>
            <a:endParaRPr lang="fr-FR" sz="1400" dirty="0">
              <a:latin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8E2FE541-7B48-4B56-A314-17443F40E4BF}"/>
              </a:ext>
            </a:extLst>
          </p:cNvPr>
          <p:cNvSpPr>
            <a:spLocks noGrp="1"/>
          </p:cNvSpPr>
          <p:nvPr>
            <p:ph type="sldNum" sz="quarter" idx="12"/>
          </p:nvPr>
        </p:nvSpPr>
        <p:spPr/>
        <p:txBody>
          <a:bodyPr/>
          <a:lstStyle/>
          <a:p>
            <a:fld id="{334A195C-1B5D-4407-B974-A1242F659D90}" type="slidenum">
              <a:rPr lang="fr-FR" smtClean="0"/>
              <a:pPr/>
              <a:t>18</a:t>
            </a:fld>
            <a:endParaRPr lang="fr-FR"/>
          </a:p>
        </p:txBody>
      </p:sp>
      <p:pic>
        <p:nvPicPr>
          <p:cNvPr id="6" name="Image 5">
            <a:extLst>
              <a:ext uri="{FF2B5EF4-FFF2-40B4-BE49-F238E27FC236}">
                <a16:creationId xmlns:a16="http://schemas.microsoft.com/office/drawing/2014/main" id="{8B2CF57B-5D01-4F14-8E1E-098DEB777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370" cy="915337"/>
          </a:xfrm>
          <a:prstGeom prst="rect">
            <a:avLst/>
          </a:prstGeom>
        </p:spPr>
      </p:pic>
    </p:spTree>
    <p:extLst>
      <p:ext uri="{BB962C8B-B14F-4D97-AF65-F5344CB8AC3E}">
        <p14:creationId xmlns:p14="http://schemas.microsoft.com/office/powerpoint/2010/main" val="3487298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97165-0F4F-4D82-83AC-3D022EA85E4C}"/>
              </a:ext>
            </a:extLst>
          </p:cNvPr>
          <p:cNvSpPr>
            <a:spLocks noGrp="1"/>
          </p:cNvSpPr>
          <p:nvPr>
            <p:ph type="title"/>
          </p:nvPr>
        </p:nvSpPr>
        <p:spPr/>
        <p:txBody>
          <a:bodyPr>
            <a:normAutofit/>
          </a:bodyPr>
          <a:lstStyle/>
          <a:p>
            <a:r>
              <a:rPr lang="fr-FR" sz="1800" b="1" dirty="0">
                <a:latin typeface="Cambria" panose="02040503050406030204" pitchFamily="18" charset="0"/>
              </a:rPr>
              <a:t>CRÉER UN OMI MENSUEL</a:t>
            </a:r>
            <a:br>
              <a:rPr lang="fr-FR" sz="1800" b="1" dirty="0">
                <a:latin typeface="Cambria" panose="02040503050406030204" pitchFamily="18" charset="0"/>
              </a:rPr>
            </a:br>
            <a:r>
              <a:rPr lang="fr-FR" sz="1800" b="1" dirty="0">
                <a:latin typeface="Cambria" panose="02040503050406030204" pitchFamily="18" charset="0"/>
              </a:rPr>
              <a:t>Personnels itinérants, en service partagés et OM ponctuel</a:t>
            </a:r>
            <a:endParaRPr lang="fr-FR" sz="1800" dirty="0"/>
          </a:p>
        </p:txBody>
      </p:sp>
      <p:sp>
        <p:nvSpPr>
          <p:cNvPr id="4" name="Étoile à 7 branches 10">
            <a:extLst>
              <a:ext uri="{FF2B5EF4-FFF2-40B4-BE49-F238E27FC236}">
                <a16:creationId xmlns:a16="http://schemas.microsoft.com/office/drawing/2014/main" id="{4D6147A1-0211-471E-8931-16EE48758561}"/>
              </a:ext>
            </a:extLst>
          </p:cNvPr>
          <p:cNvSpPr>
            <a:spLocks noGrp="1"/>
          </p:cNvSpPr>
          <p:nvPr>
            <p:ph idx="1"/>
          </p:nvPr>
        </p:nvSpPr>
        <p:spPr>
          <a:xfrm>
            <a:off x="1176338" y="2490788"/>
            <a:ext cx="6799262" cy="3444875"/>
          </a:xfrm>
          <a:prstGeom prst="star7">
            <a:avLst/>
          </a:prstGeom>
          <a:solidFill>
            <a:schemeClr val="accent6">
              <a:lumMod val="40000"/>
              <a:lumOff val="60000"/>
            </a:schemeClr>
          </a:solidFill>
          <a:ln>
            <a:solidFill>
              <a:srgbClr val="0000FF"/>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sz="11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endParaRPr>
          </a:p>
          <a:p>
            <a:pPr marL="0" indent="0" algn="ctr">
              <a:buNone/>
            </a:pPr>
            <a:r>
              <a:rPr lang="fr-FR"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mic Sans MS" panose="030F0702030302020204" pitchFamily="66" charset="0"/>
              </a:rPr>
              <a:t>SAISIE REUSSIE AVEC SUCCES !</a:t>
            </a:r>
          </a:p>
        </p:txBody>
      </p:sp>
      <p:sp>
        <p:nvSpPr>
          <p:cNvPr id="3" name="Espace réservé du numéro de diapositive 2">
            <a:extLst>
              <a:ext uri="{FF2B5EF4-FFF2-40B4-BE49-F238E27FC236}">
                <a16:creationId xmlns:a16="http://schemas.microsoft.com/office/drawing/2014/main" id="{11F49CFD-1630-406D-90AF-9B8852D6DB41}"/>
              </a:ext>
            </a:extLst>
          </p:cNvPr>
          <p:cNvSpPr>
            <a:spLocks noGrp="1"/>
          </p:cNvSpPr>
          <p:nvPr>
            <p:ph type="sldNum" sz="quarter" idx="12"/>
          </p:nvPr>
        </p:nvSpPr>
        <p:spPr/>
        <p:txBody>
          <a:bodyPr/>
          <a:lstStyle/>
          <a:p>
            <a:fld id="{334A195C-1B5D-4407-B974-A1242F659D90}" type="slidenum">
              <a:rPr lang="fr-FR" smtClean="0"/>
              <a:pPr/>
              <a:t>19</a:t>
            </a:fld>
            <a:endParaRPr lang="fr-FR"/>
          </a:p>
        </p:txBody>
      </p:sp>
      <p:pic>
        <p:nvPicPr>
          <p:cNvPr id="6" name="Image 5">
            <a:extLst>
              <a:ext uri="{FF2B5EF4-FFF2-40B4-BE49-F238E27FC236}">
                <a16:creationId xmlns:a16="http://schemas.microsoft.com/office/drawing/2014/main" id="{E4BF160E-52FB-4B89-B6D6-4BE658999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6" y="0"/>
            <a:ext cx="1219370" cy="836712"/>
          </a:xfrm>
          <a:prstGeom prst="rect">
            <a:avLst/>
          </a:prstGeom>
        </p:spPr>
      </p:pic>
    </p:spTree>
    <p:extLst>
      <p:ext uri="{BB962C8B-B14F-4D97-AF65-F5344CB8AC3E}">
        <p14:creationId xmlns:p14="http://schemas.microsoft.com/office/powerpoint/2010/main" val="162823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7" name="ZoneTexte 6"/>
          <p:cNvSpPr txBox="1"/>
          <p:nvPr/>
        </p:nvSpPr>
        <p:spPr>
          <a:xfrm>
            <a:off x="1181947" y="1737211"/>
            <a:ext cx="7056784" cy="3200876"/>
          </a:xfrm>
          <a:prstGeom prst="rect">
            <a:avLst/>
          </a:prstGeom>
          <a:noFill/>
        </p:spPr>
        <p:txBody>
          <a:bodyPr wrap="square" rtlCol="0">
            <a:spAutoFit/>
          </a:bodyPr>
          <a:lstStyle/>
          <a:p>
            <a:pPr algn="just"/>
            <a:endParaRPr lang="fr-FR" sz="1600" dirty="0">
              <a:latin typeface="Cambria" panose="02040503050406030204" pitchFamily="18" charset="0"/>
            </a:endParaRPr>
          </a:p>
          <a:p>
            <a:pPr algn="just"/>
            <a:r>
              <a:rPr lang="fr-FR" sz="1400" dirty="0">
                <a:latin typeface="Cambria" panose="02040503050406030204" pitchFamily="18" charset="0"/>
              </a:rPr>
              <a:t>L’objectif de ce guide est de vous permettre de faire votre demande mensuelle de remboursement  de vos frais de déplacement HORS FORMATION ET HORS EXAMENS ET CONCOURS en créant un OMI dans l’application CHORUS-DT. </a:t>
            </a:r>
          </a:p>
          <a:p>
            <a:pPr algn="just"/>
            <a:endParaRPr lang="fr-FR" sz="1400" b="1" u="sng" dirty="0">
              <a:latin typeface="Cambria" panose="02040503050406030204" pitchFamily="18" charset="0"/>
            </a:endParaRPr>
          </a:p>
          <a:p>
            <a:pPr algn="just"/>
            <a:r>
              <a:rPr lang="fr-FR" sz="1400" b="1" u="sng" dirty="0">
                <a:latin typeface="Cambria" panose="02040503050406030204" pitchFamily="18" charset="0"/>
              </a:rPr>
              <a:t>Information:</a:t>
            </a:r>
          </a:p>
          <a:p>
            <a:pPr algn="just"/>
            <a:endParaRPr lang="fr-FR" sz="1400" b="1" u="sng" dirty="0">
              <a:latin typeface="Cambria" panose="02040503050406030204" pitchFamily="18" charset="0"/>
            </a:endParaRPr>
          </a:p>
          <a:p>
            <a:pPr algn="just"/>
            <a:r>
              <a:rPr lang="fr-FR" sz="1400" dirty="0">
                <a:latin typeface="Cambria" panose="02040503050406030204" pitchFamily="18" charset="0"/>
              </a:rPr>
              <a:t>Une fois que votre dossier de </a:t>
            </a:r>
            <a:r>
              <a:rPr lang="fr-FR" sz="1400" b="1" i="1" dirty="0">
                <a:latin typeface="Cambria" panose="02040503050406030204" pitchFamily="18" charset="0"/>
              </a:rPr>
              <a:t>« Demande d’autorisation d’utiliser son véhicule personnel pour les besoins du service » </a:t>
            </a:r>
            <a:r>
              <a:rPr lang="fr-FR" sz="1400" dirty="0">
                <a:latin typeface="Cambria" panose="02040503050406030204" pitchFamily="18" charset="0"/>
              </a:rPr>
              <a:t>au titre de l’année scolaire </a:t>
            </a:r>
            <a:r>
              <a:rPr lang="fr-FR" sz="1400" b="1" i="1" dirty="0">
                <a:latin typeface="Cambria" panose="02040503050406030204" pitchFamily="18" charset="0"/>
              </a:rPr>
              <a:t>a été approuvé par la Rectrice, </a:t>
            </a:r>
            <a:r>
              <a:rPr lang="fr-FR" sz="1400" dirty="0">
                <a:latin typeface="Cambria" panose="02040503050406030204" pitchFamily="18" charset="0"/>
              </a:rPr>
              <a:t>les gestionnaires des frais de déplacements créent un ordre de mission permanent (OMP) </a:t>
            </a:r>
            <a:r>
              <a:rPr lang="fr-FR" sz="1400" dirty="0"/>
              <a:t>(dématérialisé) </a:t>
            </a:r>
            <a:r>
              <a:rPr lang="fr-FR" sz="1400" dirty="0">
                <a:latin typeface="Cambria" panose="02040503050406030204" pitchFamily="18" charset="0"/>
              </a:rPr>
              <a:t>.</a:t>
            </a:r>
          </a:p>
          <a:p>
            <a:pPr algn="just"/>
            <a:endParaRPr lang="fr-FR" dirty="0"/>
          </a:p>
          <a:p>
            <a:r>
              <a:rPr lang="fr-FR" sz="1400" dirty="0">
                <a:latin typeface="Cambria" panose="02040503050406030204" pitchFamily="18" charset="0"/>
                <a:ea typeface="Cambria" panose="02040503050406030204" pitchFamily="18" charset="0"/>
              </a:rPr>
              <a:t>Dès lors, vous pouvez créer votre </a:t>
            </a:r>
            <a:r>
              <a:rPr lang="fr-FR" sz="1400" b="1" dirty="0">
                <a:latin typeface="Cambria" panose="02040503050406030204" pitchFamily="18" charset="0"/>
                <a:ea typeface="Cambria" panose="02040503050406030204" pitchFamily="18" charset="0"/>
              </a:rPr>
              <a:t>OMI mensuel </a:t>
            </a:r>
            <a:r>
              <a:rPr lang="fr-FR" sz="1400" dirty="0">
                <a:latin typeface="Cambria" panose="02040503050406030204" pitchFamily="18" charset="0"/>
                <a:ea typeface="Cambria" panose="02040503050406030204" pitchFamily="18" charset="0"/>
              </a:rPr>
              <a:t>que vous rattachez à votre OMP. L’OMI </a:t>
            </a:r>
            <a:r>
              <a:rPr lang="fr-FR" sz="1400" b="1" dirty="0">
                <a:latin typeface="Cambria" panose="02040503050406030204" pitchFamily="18" charset="0"/>
                <a:ea typeface="Cambria" panose="02040503050406030204" pitchFamily="18" charset="0"/>
              </a:rPr>
              <a:t>récapitule les frais </a:t>
            </a:r>
            <a:r>
              <a:rPr lang="fr-FR" sz="1400" dirty="0">
                <a:latin typeface="Cambria" panose="02040503050406030204" pitchFamily="18" charset="0"/>
                <a:ea typeface="Cambria" panose="02040503050406030204" pitchFamily="18" charset="0"/>
              </a:rPr>
              <a:t>liés aux déplacements du mois écoulé.</a:t>
            </a:r>
          </a:p>
        </p:txBody>
      </p:sp>
      <p:sp>
        <p:nvSpPr>
          <p:cNvPr id="2" name="Espace réservé du numéro de diapositive 1">
            <a:extLst>
              <a:ext uri="{FF2B5EF4-FFF2-40B4-BE49-F238E27FC236}">
                <a16:creationId xmlns:a16="http://schemas.microsoft.com/office/drawing/2014/main" id="{007543DB-24C7-4945-9E0B-9C369C46F994}"/>
              </a:ext>
            </a:extLst>
          </p:cNvPr>
          <p:cNvSpPr>
            <a:spLocks noGrp="1"/>
          </p:cNvSpPr>
          <p:nvPr>
            <p:ph type="sldNum" sz="quarter" idx="12"/>
          </p:nvPr>
        </p:nvSpPr>
        <p:spPr/>
        <p:txBody>
          <a:bodyPr/>
          <a:lstStyle/>
          <a:p>
            <a:fld id="{334A195C-1B5D-4407-B974-A1242F659D90}" type="slidenum">
              <a:rPr lang="fr-FR" smtClean="0"/>
              <a:pPr/>
              <a:t>2</a:t>
            </a:fld>
            <a:endParaRPr lang="fr-FR"/>
          </a:p>
        </p:txBody>
      </p:sp>
      <p:pic>
        <p:nvPicPr>
          <p:cNvPr id="5" name="Image 4">
            <a:extLst>
              <a:ext uri="{FF2B5EF4-FFF2-40B4-BE49-F238E27FC236}">
                <a16:creationId xmlns:a16="http://schemas.microsoft.com/office/drawing/2014/main" id="{5261BE83-D010-451A-B51E-22AB07D72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094"/>
            <a:ext cx="1219370" cy="866626"/>
          </a:xfrm>
          <a:prstGeom prst="rect">
            <a:avLst/>
          </a:prstGeom>
        </p:spPr>
      </p:pic>
    </p:spTree>
    <p:extLst>
      <p:ext uri="{BB962C8B-B14F-4D97-AF65-F5344CB8AC3E}">
        <p14:creationId xmlns:p14="http://schemas.microsoft.com/office/powerpoint/2010/main" val="316520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4FE25-0FE4-4DDB-A76F-EACE51A43A57}"/>
              </a:ext>
            </a:extLst>
          </p:cNvPr>
          <p:cNvSpPr>
            <a:spLocks noGrp="1"/>
          </p:cNvSpPr>
          <p:nvPr>
            <p:ph type="title"/>
          </p:nvPr>
        </p:nvSpPr>
        <p:spPr/>
        <p:txBody>
          <a:bodyPr>
            <a:normAutofit/>
          </a:bodyPr>
          <a:lstStyle/>
          <a:p>
            <a:r>
              <a:rPr lang="fr-FR" sz="2000" b="1" dirty="0">
                <a:latin typeface="Cambria" panose="02040503050406030204" pitchFamily="18" charset="0"/>
              </a:rPr>
              <a:t>CRÉER UN OMI MENSUEL</a:t>
            </a:r>
            <a:br>
              <a:rPr lang="fr-FR" sz="2000" b="1" dirty="0">
                <a:latin typeface="Cambria" panose="02040503050406030204" pitchFamily="18" charset="0"/>
              </a:rPr>
            </a:br>
            <a:r>
              <a:rPr lang="fr-FR" sz="2000" b="1" dirty="0">
                <a:latin typeface="Cambria" panose="02040503050406030204" pitchFamily="18" charset="0"/>
              </a:rPr>
              <a:t>Personnels itinérants, en service partagés</a:t>
            </a:r>
            <a:br>
              <a:rPr lang="fr-FR" sz="2000" b="1" dirty="0">
                <a:latin typeface="Cambria" panose="02040503050406030204" pitchFamily="18" charset="0"/>
              </a:rPr>
            </a:br>
            <a:r>
              <a:rPr lang="fr-FR" sz="2000" b="1" dirty="0">
                <a:latin typeface="Cambria" panose="02040503050406030204" pitchFamily="18" charset="0"/>
              </a:rPr>
              <a:t> et OM ponctuel</a:t>
            </a:r>
            <a:endParaRPr lang="fr-FR" sz="2000" dirty="0"/>
          </a:p>
        </p:txBody>
      </p:sp>
      <p:sp>
        <p:nvSpPr>
          <p:cNvPr id="3" name="Espace réservé du contenu 2">
            <a:extLst>
              <a:ext uri="{FF2B5EF4-FFF2-40B4-BE49-F238E27FC236}">
                <a16:creationId xmlns:a16="http://schemas.microsoft.com/office/drawing/2014/main" id="{E45981C6-443C-4FC0-A21C-0558AC9D513D}"/>
              </a:ext>
            </a:extLst>
          </p:cNvPr>
          <p:cNvSpPr>
            <a:spLocks noGrp="1"/>
          </p:cNvSpPr>
          <p:nvPr>
            <p:ph idx="1"/>
          </p:nvPr>
        </p:nvSpPr>
        <p:spPr/>
        <p:txBody>
          <a:bodyPr>
            <a:normAutofit fontScale="85000" lnSpcReduction="20000"/>
          </a:bodyPr>
          <a:lstStyle/>
          <a:p>
            <a:r>
              <a:rPr lang="fr-FR" sz="2200" dirty="0">
                <a:latin typeface="Cambria" panose="02040503050406030204" pitchFamily="18" charset="0"/>
              </a:rPr>
              <a:t>En cas de difficultés, vous voudrez bien prendre contact avec les interlocuteurs dont les noms suivent et selon la 1</a:t>
            </a:r>
            <a:r>
              <a:rPr lang="fr-FR" sz="2200" baseline="30000" dirty="0">
                <a:latin typeface="Cambria" panose="02040503050406030204" pitchFamily="18" charset="0"/>
              </a:rPr>
              <a:t>ère</a:t>
            </a:r>
            <a:r>
              <a:rPr lang="fr-FR" sz="2200" dirty="0">
                <a:latin typeface="Cambria" panose="02040503050406030204" pitchFamily="18" charset="0"/>
              </a:rPr>
              <a:t> lettre de votre nom:</a:t>
            </a:r>
          </a:p>
          <a:p>
            <a:pPr marL="0" indent="0">
              <a:buNone/>
            </a:pPr>
            <a:r>
              <a:rPr lang="fr-FR" sz="2000" dirty="0"/>
              <a:t>De A à E - Florence MERLIN</a:t>
            </a:r>
            <a:r>
              <a:rPr lang="fr-FR" sz="2000" dirty="0">
                <a:latin typeface="Cambria" panose="02040503050406030204" pitchFamily="18" charset="0"/>
              </a:rPr>
              <a:t> , gestionnaire</a:t>
            </a:r>
            <a:r>
              <a:rPr lang="fr-FR" sz="2000" dirty="0"/>
              <a:t> (0596522700) </a:t>
            </a:r>
            <a:r>
              <a:rPr lang="fr-FR" sz="2000" dirty="0">
                <a:latin typeface="Cambria" panose="02040503050406030204" pitchFamily="18" charset="0"/>
              </a:rPr>
              <a:t>porte 208</a:t>
            </a:r>
            <a:br>
              <a:rPr lang="fr-FR" sz="2000" dirty="0"/>
            </a:br>
            <a:br>
              <a:rPr lang="fr-FR" sz="2000" dirty="0"/>
            </a:br>
            <a:r>
              <a:rPr lang="fr-FR" sz="2000" dirty="0"/>
              <a:t>De F à J - Nathalie NOTEUIL</a:t>
            </a:r>
            <a:r>
              <a:rPr lang="fr-FR" sz="2000" dirty="0">
                <a:latin typeface="Cambria" panose="02040503050406030204" pitchFamily="18" charset="0"/>
              </a:rPr>
              <a:t> , gestionnaire</a:t>
            </a:r>
            <a:r>
              <a:rPr lang="fr-FR" sz="2000" dirty="0"/>
              <a:t> (0596522933 ) porte 208</a:t>
            </a:r>
            <a:br>
              <a:rPr lang="fr-FR" sz="2000" dirty="0"/>
            </a:br>
            <a:br>
              <a:rPr lang="fr-FR" sz="2000" dirty="0"/>
            </a:br>
            <a:r>
              <a:rPr lang="fr-FR" sz="2000" dirty="0"/>
              <a:t>De K à Z -Cindy MAUGALEM</a:t>
            </a:r>
            <a:r>
              <a:rPr lang="fr-FR" sz="2000" dirty="0">
                <a:latin typeface="Cambria" panose="02040503050406030204" pitchFamily="18" charset="0"/>
              </a:rPr>
              <a:t> , gestionnaire</a:t>
            </a:r>
            <a:r>
              <a:rPr lang="fr-FR" sz="2000" dirty="0"/>
              <a:t> (0596522932) porte 205</a:t>
            </a:r>
            <a:br>
              <a:rPr lang="fr-FR" sz="2000" dirty="0"/>
            </a:br>
            <a:br>
              <a:rPr lang="fr-FR" sz="2000" dirty="0"/>
            </a:br>
            <a:r>
              <a:rPr lang="fr-FR" sz="2000" dirty="0"/>
              <a:t>ou par mail: br.fraisdeplacements@ac-martinique.fr</a:t>
            </a:r>
            <a:endParaRPr lang="fr-FR" sz="2200" dirty="0">
              <a:latin typeface="Cambria" panose="02040503050406030204" pitchFamily="18" charset="0"/>
            </a:endParaRPr>
          </a:p>
          <a:p>
            <a:pPr marL="0" indent="0">
              <a:buNone/>
            </a:pPr>
            <a:r>
              <a:rPr lang="fr-FR" sz="2200" dirty="0">
                <a:latin typeface="Cambria" panose="02040503050406030204" pitchFamily="18" charset="0"/>
              </a:rPr>
              <a:t>		</a:t>
            </a:r>
          </a:p>
          <a:p>
            <a:pPr marL="0" indent="0">
              <a:buNone/>
            </a:pPr>
            <a:r>
              <a:rPr lang="fr-FR" sz="1900" dirty="0">
                <a:latin typeface="Garamond" panose="02020404030301010803" pitchFamily="18" charset="0"/>
              </a:rPr>
              <a:t>Mme Lynda AMRA, chef de bureau (porte 209- tél: 0596 522654)</a:t>
            </a:r>
          </a:p>
          <a:p>
            <a:endParaRPr lang="fr-FR" dirty="0"/>
          </a:p>
        </p:txBody>
      </p:sp>
      <p:sp>
        <p:nvSpPr>
          <p:cNvPr id="4" name="Espace réservé du numéro de diapositive 3">
            <a:extLst>
              <a:ext uri="{FF2B5EF4-FFF2-40B4-BE49-F238E27FC236}">
                <a16:creationId xmlns:a16="http://schemas.microsoft.com/office/drawing/2014/main" id="{4748B516-5684-47A1-A188-F87CADD4BF17}"/>
              </a:ext>
            </a:extLst>
          </p:cNvPr>
          <p:cNvSpPr>
            <a:spLocks noGrp="1"/>
          </p:cNvSpPr>
          <p:nvPr>
            <p:ph type="sldNum" sz="quarter" idx="12"/>
          </p:nvPr>
        </p:nvSpPr>
        <p:spPr/>
        <p:txBody>
          <a:bodyPr/>
          <a:lstStyle/>
          <a:p>
            <a:fld id="{334A195C-1B5D-4407-B974-A1242F659D90}" type="slidenum">
              <a:rPr lang="fr-FR" smtClean="0"/>
              <a:pPr/>
              <a:t>20</a:t>
            </a:fld>
            <a:endParaRPr lang="fr-FR"/>
          </a:p>
        </p:txBody>
      </p:sp>
      <p:pic>
        <p:nvPicPr>
          <p:cNvPr id="6" name="Image 5">
            <a:extLst>
              <a:ext uri="{FF2B5EF4-FFF2-40B4-BE49-F238E27FC236}">
                <a16:creationId xmlns:a16="http://schemas.microsoft.com/office/drawing/2014/main" id="{647E0D25-E7FA-4E9B-99D5-F910B19D0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05" y="5234"/>
            <a:ext cx="1219370" cy="884701"/>
          </a:xfrm>
          <a:prstGeom prst="rect">
            <a:avLst/>
          </a:prstGeom>
        </p:spPr>
      </p:pic>
    </p:spTree>
    <p:extLst>
      <p:ext uri="{BB962C8B-B14F-4D97-AF65-F5344CB8AC3E}">
        <p14:creationId xmlns:p14="http://schemas.microsoft.com/office/powerpoint/2010/main" val="4022025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230832"/>
          </a:xfrm>
          <a:prstGeom prst="rect">
            <a:avLst/>
          </a:prstGeom>
          <a:noFill/>
        </p:spPr>
        <p:txBody>
          <a:bodyPr wrap="square" rtlCol="0">
            <a:spAutoFit/>
          </a:bodyPr>
          <a:lstStyle/>
          <a:p>
            <a:pPr algn="r"/>
            <a:r>
              <a:rPr lang="fr-FR" sz="900" dirty="0">
                <a:latin typeface="Cambria" panose="02040503050406030204" pitchFamily="18" charset="0"/>
              </a:rPr>
              <a:t> </a:t>
            </a:r>
          </a:p>
        </p:txBody>
      </p:sp>
      <p:sp>
        <p:nvSpPr>
          <p:cNvPr id="6" name="ZoneTexte 5"/>
          <p:cNvSpPr txBox="1"/>
          <p:nvPr/>
        </p:nvSpPr>
        <p:spPr>
          <a:xfrm>
            <a:off x="1691680" y="764704"/>
            <a:ext cx="6264696" cy="374571"/>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LA REGLEMENTATION</a:t>
            </a:r>
            <a:endParaRPr lang="fr-FR" sz="1400" i="1" dirty="0">
              <a:latin typeface="Cambria" panose="02040503050406030204" pitchFamily="18" charset="0"/>
            </a:endParaRPr>
          </a:p>
        </p:txBody>
      </p:sp>
      <p:sp>
        <p:nvSpPr>
          <p:cNvPr id="7" name="ZoneTexte 6"/>
          <p:cNvSpPr txBox="1"/>
          <p:nvPr/>
        </p:nvSpPr>
        <p:spPr>
          <a:xfrm>
            <a:off x="1513620" y="1200239"/>
            <a:ext cx="7046168" cy="5755422"/>
          </a:xfrm>
          <a:prstGeom prst="rect">
            <a:avLst/>
          </a:prstGeom>
          <a:noFill/>
          <a:ln>
            <a:noFill/>
          </a:ln>
        </p:spPr>
        <p:txBody>
          <a:bodyPr wrap="square" rtlCol="0">
            <a:spAutoFit/>
          </a:bodyPr>
          <a:lstStyle/>
          <a:p>
            <a:endParaRPr lang="fr-FR" sz="1200" dirty="0"/>
          </a:p>
          <a:p>
            <a:r>
              <a:rPr lang="fr-FR" sz="1200" dirty="0"/>
              <a:t>Conditions de remboursements prévus par le décret N°2006-781 du 3 juillet 2006:</a:t>
            </a:r>
            <a:endParaRPr lang="fr-FR" sz="1200" b="1" dirty="0"/>
          </a:p>
          <a:p>
            <a:pPr algn="just"/>
            <a:endParaRPr lang="fr-FR" sz="1200" b="1" dirty="0">
              <a:solidFill>
                <a:prstClr val="black"/>
              </a:solidFill>
              <a:latin typeface="Cambria" panose="02040503050406030204" pitchFamily="18" charset="0"/>
            </a:endParaRPr>
          </a:p>
          <a:p>
            <a:pPr marL="342900" lvl="0" indent="-342900">
              <a:buAutoNum type="arabicParenR"/>
            </a:pPr>
            <a:r>
              <a:rPr lang="fr-FR" sz="1200" b="1" dirty="0"/>
              <a:t>Déplacement domicile - lieu de travail</a:t>
            </a:r>
            <a:r>
              <a:rPr lang="fr-FR" sz="1200" dirty="0"/>
              <a:t> : les déplacements effectués par l’agent entre son domicile et son lieu de travail </a:t>
            </a:r>
            <a:r>
              <a:rPr lang="fr-FR" sz="1200" b="1" dirty="0"/>
              <a:t>ne donnent lieu à aucun remboursement </a:t>
            </a:r>
            <a:r>
              <a:rPr lang="fr-FR" sz="1200" dirty="0"/>
              <a:t>(article 9) sous réserve des dispositions du décret n°2010-676 du 21 juin 2010 instituant une prise en charge partielle du prix des titres d’abonnement correspondant aux déplacements effectués par les agents publics entre leur résidence habituelle et leur lieu de travail.</a:t>
            </a:r>
          </a:p>
          <a:p>
            <a:pPr marL="342900" lvl="0" indent="-342900">
              <a:buAutoNum type="arabicParenR"/>
            </a:pPr>
            <a:endParaRPr lang="fr-FR" sz="1200" dirty="0"/>
          </a:p>
          <a:p>
            <a:pPr marL="342900" indent="-342900">
              <a:buFontTx/>
              <a:buAutoNum type="arabicParenR"/>
            </a:pPr>
            <a:r>
              <a:rPr lang="fr-FR" sz="1200" dirty="0"/>
              <a:t> L'indemnisation s'applique à chaque journée où l'agent accomplit sa mission </a:t>
            </a:r>
            <a:r>
              <a:rPr lang="fr-FR" sz="1200" b="1" u="sng" dirty="0"/>
              <a:t>hors des communes de leur résidence administrative et familiale.</a:t>
            </a:r>
            <a:endParaRPr lang="fr-FR" sz="1200" dirty="0"/>
          </a:p>
          <a:p>
            <a:pPr marL="342900" lvl="0" indent="-342900">
              <a:buAutoNum type="arabicParenR"/>
            </a:pPr>
            <a:endParaRPr lang="fr-FR" sz="1200" dirty="0"/>
          </a:p>
          <a:p>
            <a:pPr lvl="0"/>
            <a:r>
              <a:rPr lang="fr-FR" sz="1200" dirty="0"/>
              <a:t>3) Le décret susvisé précise les définitions suivantes :</a:t>
            </a:r>
          </a:p>
          <a:p>
            <a:r>
              <a:rPr lang="fr-FR" sz="1200" dirty="0"/>
              <a:t> </a:t>
            </a:r>
          </a:p>
          <a:p>
            <a:pPr lvl="0"/>
            <a:r>
              <a:rPr lang="fr-FR" sz="1200" b="1" dirty="0"/>
              <a:t>Résidence administrative</a:t>
            </a:r>
            <a:r>
              <a:rPr lang="fr-FR" sz="1200" dirty="0"/>
              <a:t> : le territoire de la commune sur lequel se situe le service où l’agent est affecté. Lorsqu’il est fait mention de la résidence de l’agent, sans autre précision, cette résidence est sa résidence administrative (article 2) ;</a:t>
            </a:r>
          </a:p>
          <a:p>
            <a:r>
              <a:rPr lang="fr-FR" sz="1200" dirty="0"/>
              <a:t> </a:t>
            </a:r>
          </a:p>
          <a:p>
            <a:pPr lvl="0"/>
            <a:r>
              <a:rPr lang="fr-FR" sz="1200" b="1" dirty="0"/>
              <a:t>Résidence familiale</a:t>
            </a:r>
            <a:r>
              <a:rPr lang="fr-FR" sz="1200" dirty="0"/>
              <a:t> : le territoire de la commune sur lequel se situe le domicile de l’agent (article 2) ;</a:t>
            </a:r>
          </a:p>
          <a:p>
            <a:r>
              <a:rPr lang="fr-FR" sz="1200" dirty="0"/>
              <a:t> </a:t>
            </a:r>
          </a:p>
          <a:p>
            <a:pPr lvl="0"/>
            <a:r>
              <a:rPr lang="fr-FR" sz="1200" b="1" dirty="0"/>
              <a:t>Constitue une seule et même commune</a:t>
            </a:r>
            <a:r>
              <a:rPr lang="fr-FR" sz="1200" dirty="0"/>
              <a:t> : toute commune ou les communes limitrophes, desservies par des moyens de transport publics de voyageurs (article 2). Ainsi, les communes directement desservies par les moyens de transports publics de voyageurs de la CACEM </a:t>
            </a:r>
            <a:r>
              <a:rPr lang="en-US" sz="1200" dirty="0"/>
              <a:t>(ex Fort-de-France-</a:t>
            </a:r>
            <a:r>
              <a:rPr lang="en-US" sz="1200" dirty="0" err="1"/>
              <a:t>Schoelcher</a:t>
            </a:r>
            <a:r>
              <a:rPr lang="en-US" sz="1200" dirty="0"/>
              <a:t>, Fort-de France-</a:t>
            </a:r>
            <a:r>
              <a:rPr lang="en-US" sz="1200" dirty="0" err="1"/>
              <a:t>Lamentin</a:t>
            </a:r>
            <a:r>
              <a:rPr lang="en-US" sz="1200" dirty="0"/>
              <a:t>) </a:t>
            </a:r>
            <a:r>
              <a:rPr lang="fr-FR" sz="1200" dirty="0"/>
              <a:t>) constituent une seule commune </a:t>
            </a:r>
            <a:r>
              <a:rPr lang="fr-FR" sz="1200"/>
              <a:t>et même et </a:t>
            </a:r>
            <a:r>
              <a:rPr lang="fr-FR" sz="1200" b="1" u="sng" dirty="0"/>
              <a:t>ne donnent pas lieu à remboursement</a:t>
            </a:r>
            <a:r>
              <a:rPr lang="fr-FR" sz="1200" u="sng" dirty="0"/>
              <a:t>.</a:t>
            </a:r>
            <a:endParaRPr lang="fr-FR" sz="1200" dirty="0"/>
          </a:p>
          <a:p>
            <a:pPr marL="342900" lvl="0" indent="-342900">
              <a:buAutoNum type="arabicParenR"/>
            </a:pPr>
            <a:endParaRPr lang="fr-FR" sz="1400" dirty="0"/>
          </a:p>
          <a:p>
            <a:r>
              <a:rPr lang="fr-FR" sz="1200" b="1" dirty="0">
                <a:latin typeface="Baskerville Old Face" panose="02020602080505020303" pitchFamily="18" charset="0"/>
              </a:rPr>
              <a:t>			</a:t>
            </a:r>
          </a:p>
          <a:p>
            <a:endParaRPr lang="fr-FR" sz="1200" b="1" dirty="0">
              <a:latin typeface="Baskerville Old Face" panose="02020602080505020303" pitchFamily="18" charset="0"/>
            </a:endParaRPr>
          </a:p>
          <a:p>
            <a:r>
              <a:rPr lang="fr-FR" sz="1200" b="1" dirty="0">
                <a:latin typeface="Baskerville Old Face" panose="02020602080505020303" pitchFamily="18" charset="0"/>
              </a:rPr>
              <a:t>			</a:t>
            </a:r>
            <a:r>
              <a:rPr lang="fr-FR" sz="1000" b="1" dirty="0">
                <a:latin typeface="Baskerville Old Face" panose="02020602080505020303" pitchFamily="18" charset="0"/>
              </a:rPr>
              <a:t>Bureau Missions, Déplacements et IFCR -</a:t>
            </a:r>
            <a:r>
              <a:rPr lang="fr-FR" sz="1000" dirty="0">
                <a:latin typeface="Cambria" panose="02040503050406030204" pitchFamily="18" charset="0"/>
              </a:rPr>
              <a:t> Frais de déplacements</a:t>
            </a:r>
            <a:endParaRPr lang="fr-FR" sz="1000" dirty="0"/>
          </a:p>
          <a:p>
            <a:pPr algn="just"/>
            <a:r>
              <a:rPr lang="fr-FR" sz="1300" dirty="0">
                <a:solidFill>
                  <a:prstClr val="black"/>
                </a:solidFill>
                <a:latin typeface="Cambria" panose="02040503050406030204" pitchFamily="18" charset="0"/>
              </a:rPr>
              <a:t>			</a:t>
            </a:r>
            <a:r>
              <a:rPr lang="fr-FR" dirty="0"/>
              <a:t>	</a:t>
            </a:r>
          </a:p>
        </p:txBody>
      </p:sp>
      <p:sp>
        <p:nvSpPr>
          <p:cNvPr id="2" name="Espace réservé du numéro de diapositive 1">
            <a:extLst>
              <a:ext uri="{FF2B5EF4-FFF2-40B4-BE49-F238E27FC236}">
                <a16:creationId xmlns:a16="http://schemas.microsoft.com/office/drawing/2014/main" id="{8599919C-0DFD-4952-8E4B-EAAF333E6E47}"/>
              </a:ext>
            </a:extLst>
          </p:cNvPr>
          <p:cNvSpPr>
            <a:spLocks noGrp="1"/>
          </p:cNvSpPr>
          <p:nvPr>
            <p:ph type="sldNum" sz="quarter" idx="12"/>
          </p:nvPr>
        </p:nvSpPr>
        <p:spPr/>
        <p:txBody>
          <a:bodyPr/>
          <a:lstStyle/>
          <a:p>
            <a:fld id="{334A195C-1B5D-4407-B974-A1242F659D90}" type="slidenum">
              <a:rPr lang="fr-FR" smtClean="0"/>
              <a:pPr/>
              <a:t>21</a:t>
            </a:fld>
            <a:endParaRPr lang="fr-FR"/>
          </a:p>
        </p:txBody>
      </p:sp>
      <p:pic>
        <p:nvPicPr>
          <p:cNvPr id="5" name="Image 4">
            <a:extLst>
              <a:ext uri="{FF2B5EF4-FFF2-40B4-BE49-F238E27FC236}">
                <a16:creationId xmlns:a16="http://schemas.microsoft.com/office/drawing/2014/main" id="{C2F0E635-C654-42B2-86B5-B6183C923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70" cy="1052736"/>
          </a:xfrm>
          <a:prstGeom prst="rect">
            <a:avLst/>
          </a:prstGeom>
        </p:spPr>
      </p:pic>
    </p:spTree>
    <p:extLst>
      <p:ext uri="{BB962C8B-B14F-4D97-AF65-F5344CB8AC3E}">
        <p14:creationId xmlns:p14="http://schemas.microsoft.com/office/powerpoint/2010/main" val="397721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endParaRPr lang="fr-FR" sz="1000" dirty="0">
              <a:latin typeface="Cambria" panose="02040503050406030204" pitchFamily="18" charset="0"/>
            </a:endParaRPr>
          </a:p>
        </p:txBody>
      </p:sp>
      <p:sp>
        <p:nvSpPr>
          <p:cNvPr id="6" name="ZoneTexte 5"/>
          <p:cNvSpPr txBox="1"/>
          <p:nvPr/>
        </p:nvSpPr>
        <p:spPr>
          <a:xfrm>
            <a:off x="1614364" y="691183"/>
            <a:ext cx="6408712"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a:latin typeface="Cambria" panose="02040503050406030204" pitchFamily="18" charset="0"/>
              </a:rPr>
              <a:t>CREATION </a:t>
            </a:r>
            <a:r>
              <a:rPr lang="fr-FR" sz="1600" b="1" dirty="0">
                <a:latin typeface="Cambria" panose="02040503050406030204" pitchFamily="18" charset="0"/>
              </a:rPr>
              <a:t>DES FRAIS DE DEPLACEMENTS MENSUELS</a:t>
            </a:r>
            <a:br>
              <a:rPr lang="fr-FR"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187488" y="1549970"/>
            <a:ext cx="7118312" cy="2246769"/>
          </a:xfrm>
          <a:prstGeom prst="rect">
            <a:avLst/>
          </a:prstGeom>
          <a:noFill/>
        </p:spPr>
        <p:txBody>
          <a:bodyPr wrap="square" rtlCol="0">
            <a:spAutoFit/>
          </a:bodyPr>
          <a:lstStyle/>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r>
              <a:rPr lang="fr-FR" sz="1400" b="1" u="sng" dirty="0">
                <a:effectLst>
                  <a:outerShdw blurRad="38100" dist="38100" dir="2700000" algn="tl">
                    <a:srgbClr val="000000">
                      <a:alpha val="43137"/>
                    </a:srgbClr>
                  </a:outerShdw>
                </a:effectLst>
                <a:latin typeface="Cambria" panose="02040503050406030204" pitchFamily="18" charset="0"/>
              </a:rPr>
              <a:t>SE CONNECTER A CHORUS DT</a:t>
            </a:r>
          </a:p>
          <a:p>
            <a:pPr algn="just"/>
            <a:endParaRPr lang="fr-FR" sz="1000" dirty="0">
              <a:latin typeface="Cambria" panose="02040503050406030204" pitchFamily="18" charset="0"/>
            </a:endParaRPr>
          </a:p>
          <a:p>
            <a:pPr algn="just"/>
            <a:r>
              <a:rPr lang="fr-FR" sz="1400" u="sng" dirty="0">
                <a:latin typeface="Cambria" panose="02040503050406030204" pitchFamily="18" charset="0"/>
              </a:rPr>
              <a:t>Connection</a:t>
            </a:r>
            <a:r>
              <a:rPr lang="fr-FR" sz="1400" dirty="0">
                <a:latin typeface="Cambria" panose="02040503050406030204" pitchFamily="18" charset="0"/>
              </a:rPr>
              <a:t>:</a:t>
            </a:r>
            <a:r>
              <a:rPr lang="fr-FR" sz="1400" b="1" dirty="0">
                <a:latin typeface="Cambria" panose="02040503050406030204" pitchFamily="18" charset="0"/>
              </a:rPr>
              <a:t> </a:t>
            </a:r>
            <a:r>
              <a:rPr lang="fr-FR" sz="1400" b="1" dirty="0">
                <a:latin typeface="Cambria" panose="02040503050406030204" pitchFamily="18" charset="0"/>
                <a:hlinkClick r:id="rId2"/>
              </a:rPr>
              <a:t>www.ac-martinique.fr</a:t>
            </a:r>
            <a:endParaRPr lang="fr-FR" sz="1400" b="1" dirty="0">
              <a:latin typeface="Cambria" panose="02040503050406030204" pitchFamily="18" charset="0"/>
            </a:endParaRPr>
          </a:p>
          <a:p>
            <a:pPr algn="just"/>
            <a:endParaRPr lang="fr-FR" sz="1400" b="1" dirty="0">
              <a:latin typeface="Cambria" panose="02040503050406030204" pitchFamily="18" charset="0"/>
            </a:endParaRPr>
          </a:p>
          <a:p>
            <a:pPr marL="285750" indent="-285750" algn="just">
              <a:buFont typeface="Wingdings" panose="05000000000000000000" pitchFamily="2" charset="2"/>
              <a:buChar char="Ø"/>
            </a:pPr>
            <a:r>
              <a:rPr lang="fr-FR" sz="1400" dirty="0">
                <a:latin typeface="Cambria" panose="02040503050406030204" pitchFamily="18" charset="0"/>
              </a:rPr>
              <a:t>Entrez « frais de déplacements et cliquer sur la loupe »</a:t>
            </a:r>
            <a:endParaRPr lang="fr-FR" sz="1400" b="1" dirty="0">
              <a:latin typeface="Cambria" panose="02040503050406030204" pitchFamily="18" charset="0"/>
            </a:endParaRPr>
          </a:p>
          <a:p>
            <a:pPr algn="just"/>
            <a:endParaRPr lang="fr-FR" sz="1400" b="1" dirty="0">
              <a:latin typeface="Cambria" panose="02040503050406030204" pitchFamily="18" charset="0"/>
            </a:endParaRPr>
          </a:p>
          <a:p>
            <a:pPr marL="285750" indent="-285750" algn="just">
              <a:buFont typeface="Wingdings" panose="05000000000000000000" pitchFamily="2" charset="2"/>
              <a:buChar char="Ø"/>
            </a:pPr>
            <a:endParaRPr lang="fr-FR" sz="1400" b="1" dirty="0">
              <a:latin typeface="Cambria" panose="02040503050406030204" pitchFamily="18" charset="0"/>
            </a:endParaRPr>
          </a:p>
          <a:p>
            <a:pPr algn="just"/>
            <a:endParaRPr lang="fr-FR" sz="1400" b="1" dirty="0">
              <a:latin typeface="Cambria" panose="02040503050406030204" pitchFamily="18" charset="0"/>
            </a:endParaRPr>
          </a:p>
          <a:p>
            <a:endParaRPr lang="fr-FR" dirty="0"/>
          </a:p>
        </p:txBody>
      </p:sp>
      <p:sp>
        <p:nvSpPr>
          <p:cNvPr id="10" name="ZoneTexte 9"/>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06E5F4D8-381C-4D16-85C3-C45C090FBDEF}"/>
              </a:ext>
            </a:extLst>
          </p:cNvPr>
          <p:cNvSpPr>
            <a:spLocks noGrp="1"/>
          </p:cNvSpPr>
          <p:nvPr>
            <p:ph type="sldNum" sz="quarter" idx="12"/>
          </p:nvPr>
        </p:nvSpPr>
        <p:spPr/>
        <p:txBody>
          <a:bodyPr/>
          <a:lstStyle/>
          <a:p>
            <a:fld id="{334A195C-1B5D-4407-B974-A1242F659D90}" type="slidenum">
              <a:rPr lang="fr-FR" smtClean="0"/>
              <a:pPr/>
              <a:t>3</a:t>
            </a:fld>
            <a:endParaRPr lang="fr-FR"/>
          </a:p>
        </p:txBody>
      </p:sp>
      <p:pic>
        <p:nvPicPr>
          <p:cNvPr id="9" name="Image 8">
            <a:extLst>
              <a:ext uri="{FF2B5EF4-FFF2-40B4-BE49-F238E27FC236}">
                <a16:creationId xmlns:a16="http://schemas.microsoft.com/office/drawing/2014/main" id="{87E1E9D9-7B04-41A7-919E-4ED46C88A3DB}"/>
              </a:ext>
            </a:extLst>
          </p:cNvPr>
          <p:cNvPicPr/>
          <p:nvPr/>
        </p:nvPicPr>
        <p:blipFill>
          <a:blip r:embed="rId3"/>
          <a:stretch>
            <a:fillRect/>
          </a:stretch>
        </p:blipFill>
        <p:spPr>
          <a:xfrm>
            <a:off x="1547664" y="2924944"/>
            <a:ext cx="5904696" cy="3035588"/>
          </a:xfrm>
          <a:prstGeom prst="rect">
            <a:avLst/>
          </a:prstGeom>
        </p:spPr>
      </p:pic>
      <p:cxnSp>
        <p:nvCxnSpPr>
          <p:cNvPr id="5" name="Connecteur droit avec flèche 4">
            <a:extLst>
              <a:ext uri="{FF2B5EF4-FFF2-40B4-BE49-F238E27FC236}">
                <a16:creationId xmlns:a16="http://schemas.microsoft.com/office/drawing/2014/main" id="{F3137E50-8631-4325-9AD9-5E5811A22C6E}"/>
              </a:ext>
            </a:extLst>
          </p:cNvPr>
          <p:cNvCxnSpPr>
            <a:cxnSpLocks/>
          </p:cNvCxnSpPr>
          <p:nvPr/>
        </p:nvCxnSpPr>
        <p:spPr>
          <a:xfrm>
            <a:off x="2411760" y="2852936"/>
            <a:ext cx="288032" cy="1944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EFE3259D-D62B-4602-9FA1-20A559CF39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0"/>
            <a:ext cx="1219370" cy="908720"/>
          </a:xfrm>
          <a:prstGeom prst="rect">
            <a:avLst/>
          </a:prstGeom>
        </p:spPr>
      </p:pic>
    </p:spTree>
    <p:extLst>
      <p:ext uri="{BB962C8B-B14F-4D97-AF65-F5344CB8AC3E}">
        <p14:creationId xmlns:p14="http://schemas.microsoft.com/office/powerpoint/2010/main" val="331526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endParaRPr lang="fr-FR" sz="1000" dirty="0">
              <a:latin typeface="Cambria" panose="02040503050406030204" pitchFamily="18" charset="0"/>
            </a:endParaRPr>
          </a:p>
        </p:txBody>
      </p:sp>
      <p:sp>
        <p:nvSpPr>
          <p:cNvPr id="6" name="ZoneTexte 5"/>
          <p:cNvSpPr txBox="1"/>
          <p:nvPr/>
        </p:nvSpPr>
        <p:spPr>
          <a:xfrm>
            <a:off x="1691679" y="659392"/>
            <a:ext cx="6283922"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CREATION DES FRAIS DE DEPLACEMENTS MENSUELS</a:t>
            </a:r>
            <a:br>
              <a:rPr lang="fr-FR" sz="1600"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331640" y="1467309"/>
            <a:ext cx="7488832" cy="1877437"/>
          </a:xfrm>
          <a:prstGeom prst="rect">
            <a:avLst/>
          </a:prstGeom>
          <a:noFill/>
        </p:spPr>
        <p:txBody>
          <a:bodyPr wrap="square" rtlCol="0">
            <a:spAutoFit/>
          </a:bodyPr>
          <a:lstStyle/>
          <a:p>
            <a:r>
              <a:rPr lang="fr-FR" sz="1400" dirty="0">
                <a:latin typeface="Cambria" panose="02040503050406030204" pitchFamily="18" charset="0"/>
              </a:rPr>
              <a:t>Renseigner les champs </a:t>
            </a:r>
            <a:r>
              <a:rPr lang="fr-FR" sz="1400" b="1" dirty="0">
                <a:latin typeface="Cambria" panose="02040503050406030204" pitchFamily="18" charset="0"/>
              </a:rPr>
              <a:t>« Identifiant » et « Mot de passe »</a:t>
            </a:r>
            <a:r>
              <a:rPr lang="fr-FR" sz="1400" dirty="0">
                <a:latin typeface="Cambria" panose="02040503050406030204" pitchFamily="18" charset="0"/>
                <a:ea typeface="Cambria" panose="02040503050406030204" pitchFamily="18" charset="0"/>
              </a:rPr>
              <a:t> </a:t>
            </a:r>
          </a:p>
          <a:p>
            <a:r>
              <a:rPr lang="fr-FR" sz="1200" dirty="0">
                <a:latin typeface="Cambria" panose="02040503050406030204" pitchFamily="18" charset="0"/>
                <a:ea typeface="Cambria" panose="02040503050406030204" pitchFamily="18" charset="0"/>
              </a:rPr>
              <a:t>En cas </a:t>
            </a:r>
            <a:r>
              <a:rPr lang="fr-FR" sz="1200" u="sng" dirty="0">
                <a:latin typeface="Cambria" panose="02040503050406030204" pitchFamily="18" charset="0"/>
                <a:ea typeface="Cambria" panose="02040503050406030204" pitchFamily="18" charset="0"/>
              </a:rPr>
              <a:t>de perte ou de méconnaissance de vos identifiants</a:t>
            </a:r>
            <a:r>
              <a:rPr lang="fr-FR" sz="1200" dirty="0">
                <a:latin typeface="Cambria" panose="02040503050406030204" pitchFamily="18" charset="0"/>
                <a:ea typeface="Cambria" panose="02040503050406030204" pitchFamily="18" charset="0"/>
              </a:rPr>
              <a:t>, il convient de vous adresser à la plateforme d'assistance académique:	0596522525 ou</a:t>
            </a:r>
          </a:p>
          <a:p>
            <a:pPr>
              <a:buFont typeface="Wingdings" panose="05000000000000000000" pitchFamily="2" charset="2"/>
              <a:buChar char="Ø"/>
            </a:pPr>
            <a:r>
              <a:rPr lang="fr-FR" sz="1200" dirty="0">
                <a:latin typeface="Cambria" panose="02040503050406030204" pitchFamily="18" charset="0"/>
                <a:ea typeface="Cambria" panose="02040503050406030204" pitchFamily="18" charset="0"/>
              </a:rPr>
              <a:t>assistance.informatique@ac-martinique.fr</a:t>
            </a:r>
          </a:p>
          <a:p>
            <a:pPr marL="285750" indent="-285750" algn="just">
              <a:buFont typeface="Wingdings" panose="05000000000000000000" pitchFamily="2" charset="2"/>
              <a:buChar char="Ø"/>
            </a:pPr>
            <a:endParaRPr lang="fr-FR" sz="1400" b="1" dirty="0">
              <a:latin typeface="Cambria" panose="02040503050406030204" pitchFamily="18" charset="0"/>
            </a:endParaRPr>
          </a:p>
          <a:p>
            <a:pPr algn="just"/>
            <a:endParaRPr lang="fr-FR" sz="1600" b="1" dirty="0">
              <a:latin typeface="Cambria" panose="02040503050406030204" pitchFamily="18" charset="0"/>
            </a:endParaRPr>
          </a:p>
          <a:p>
            <a:endParaRPr lang="fr-FR" dirty="0"/>
          </a:p>
          <a:p>
            <a:r>
              <a:rPr lang="fr-FR" dirty="0"/>
              <a:t> </a:t>
            </a:r>
          </a:p>
        </p:txBody>
      </p:sp>
      <p:sp>
        <p:nvSpPr>
          <p:cNvPr id="8" name="Rectangle à coins arrondis 7"/>
          <p:cNvSpPr/>
          <p:nvPr/>
        </p:nvSpPr>
        <p:spPr>
          <a:xfrm>
            <a:off x="7020272" y="3068961"/>
            <a:ext cx="1461120" cy="9519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fr-FR" sz="1050" b="1" u="sng" dirty="0">
                <a:solidFill>
                  <a:prstClr val="black"/>
                </a:solidFill>
                <a:latin typeface="Cambria" panose="02040503050406030204" pitchFamily="18" charset="0"/>
              </a:rPr>
              <a:t>Cliquer</a:t>
            </a:r>
            <a:endParaRPr lang="fr-FR" sz="1050" i="1" dirty="0">
              <a:solidFill>
                <a:prstClr val="black"/>
              </a:solidFill>
            </a:endParaRPr>
          </a:p>
        </p:txBody>
      </p:sp>
      <p:pic>
        <p:nvPicPr>
          <p:cNvPr id="11" name="Image 10"/>
          <p:cNvPicPr/>
          <p:nvPr/>
        </p:nvPicPr>
        <p:blipFill>
          <a:blip r:embed="rId2" cstate="print">
            <a:extLst>
              <a:ext uri="{28A0092B-C50C-407E-A947-70E740481C1C}">
                <a14:useLocalDpi xmlns:a14="http://schemas.microsoft.com/office/drawing/2010/main" val="0"/>
              </a:ext>
            </a:extLst>
          </a:blip>
          <a:stretch>
            <a:fillRect/>
          </a:stretch>
        </p:blipFill>
        <p:spPr bwMode="auto">
          <a:xfrm>
            <a:off x="705587" y="588690"/>
            <a:ext cx="792088" cy="1152128"/>
          </a:xfrm>
          <a:prstGeom prst="rect">
            <a:avLst/>
          </a:prstGeom>
          <a:noFill/>
          <a:ln>
            <a:noFill/>
          </a:ln>
        </p:spPr>
      </p:pic>
      <p:sp>
        <p:nvSpPr>
          <p:cNvPr id="14" name="ZoneTexte 13"/>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5075AFDB-ACCB-4ECB-93D8-268669EBBED5}"/>
              </a:ext>
            </a:extLst>
          </p:cNvPr>
          <p:cNvSpPr>
            <a:spLocks noGrp="1"/>
          </p:cNvSpPr>
          <p:nvPr>
            <p:ph type="sldNum" sz="quarter" idx="12"/>
          </p:nvPr>
        </p:nvSpPr>
        <p:spPr/>
        <p:txBody>
          <a:bodyPr/>
          <a:lstStyle/>
          <a:p>
            <a:fld id="{334A195C-1B5D-4407-B974-A1242F659D90}" type="slidenum">
              <a:rPr lang="fr-FR" smtClean="0"/>
              <a:pPr/>
              <a:t>4</a:t>
            </a:fld>
            <a:endParaRPr lang="fr-FR"/>
          </a:p>
        </p:txBody>
      </p:sp>
      <p:pic>
        <p:nvPicPr>
          <p:cNvPr id="15" name="Image 14">
            <a:extLst>
              <a:ext uri="{FF2B5EF4-FFF2-40B4-BE49-F238E27FC236}">
                <a16:creationId xmlns:a16="http://schemas.microsoft.com/office/drawing/2014/main" id="{C1049BF9-1662-49BD-B8B8-ADF6DDCC9DE6}"/>
              </a:ext>
            </a:extLst>
          </p:cNvPr>
          <p:cNvPicPr/>
          <p:nvPr/>
        </p:nvPicPr>
        <p:blipFill>
          <a:blip r:embed="rId3"/>
          <a:stretch>
            <a:fillRect/>
          </a:stretch>
        </p:blipFill>
        <p:spPr>
          <a:xfrm>
            <a:off x="1513494" y="2348880"/>
            <a:ext cx="5112568" cy="3528392"/>
          </a:xfrm>
          <a:prstGeom prst="rect">
            <a:avLst/>
          </a:prstGeom>
        </p:spPr>
      </p:pic>
      <p:cxnSp>
        <p:nvCxnSpPr>
          <p:cNvPr id="9" name="Connecteur droit avec flèche 8">
            <a:extLst>
              <a:ext uri="{FF2B5EF4-FFF2-40B4-BE49-F238E27FC236}">
                <a16:creationId xmlns:a16="http://schemas.microsoft.com/office/drawing/2014/main" id="{7850BA93-995D-4507-8A4D-ECCEC4B48C10}"/>
              </a:ext>
            </a:extLst>
          </p:cNvPr>
          <p:cNvCxnSpPr>
            <a:cxnSpLocks/>
            <a:stCxn id="8" idx="1"/>
          </p:cNvCxnSpPr>
          <p:nvPr/>
        </p:nvCxnSpPr>
        <p:spPr>
          <a:xfrm flipH="1">
            <a:off x="4463988" y="3544919"/>
            <a:ext cx="2556284" cy="820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954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D4CA17D-AB21-4DD7-B100-FFA235A29F0A}"/>
              </a:ext>
            </a:extLst>
          </p:cNvPr>
          <p:cNvSpPr>
            <a:spLocks noGrp="1"/>
          </p:cNvSpPr>
          <p:nvPr>
            <p:ph type="sldNum" sz="quarter" idx="12"/>
          </p:nvPr>
        </p:nvSpPr>
        <p:spPr/>
        <p:txBody>
          <a:bodyPr/>
          <a:lstStyle/>
          <a:p>
            <a:fld id="{334A195C-1B5D-4407-B974-A1242F659D90}" type="slidenum">
              <a:rPr lang="fr-FR" smtClean="0"/>
              <a:pPr/>
              <a:t>5</a:t>
            </a:fld>
            <a:endParaRPr lang="fr-FR"/>
          </a:p>
        </p:txBody>
      </p:sp>
      <p:pic>
        <p:nvPicPr>
          <p:cNvPr id="3" name="Image 2">
            <a:extLst>
              <a:ext uri="{FF2B5EF4-FFF2-40B4-BE49-F238E27FC236}">
                <a16:creationId xmlns:a16="http://schemas.microsoft.com/office/drawing/2014/main" id="{BA30FBFD-CE03-467E-B08D-2044105786B4}"/>
              </a:ext>
            </a:extLst>
          </p:cNvPr>
          <p:cNvPicPr/>
          <p:nvPr/>
        </p:nvPicPr>
        <p:blipFill>
          <a:blip r:embed="rId2"/>
          <a:stretch>
            <a:fillRect/>
          </a:stretch>
        </p:blipFill>
        <p:spPr>
          <a:xfrm>
            <a:off x="1691640" y="1196752"/>
            <a:ext cx="5760720" cy="4536505"/>
          </a:xfrm>
          <a:prstGeom prst="rect">
            <a:avLst/>
          </a:prstGeom>
        </p:spPr>
      </p:pic>
      <p:sp>
        <p:nvSpPr>
          <p:cNvPr id="4" name="ZoneTexte 3">
            <a:extLst>
              <a:ext uri="{FF2B5EF4-FFF2-40B4-BE49-F238E27FC236}">
                <a16:creationId xmlns:a16="http://schemas.microsoft.com/office/drawing/2014/main" id="{66F82768-54BF-4563-BE79-DFF5BE753710}"/>
              </a:ext>
            </a:extLst>
          </p:cNvPr>
          <p:cNvSpPr txBox="1"/>
          <p:nvPr/>
        </p:nvSpPr>
        <p:spPr>
          <a:xfrm>
            <a:off x="7580091" y="2492896"/>
            <a:ext cx="580241" cy="430887"/>
          </a:xfrm>
          <a:prstGeom prst="rect">
            <a:avLst/>
          </a:prstGeom>
          <a:noFill/>
        </p:spPr>
        <p:txBody>
          <a:bodyPr wrap="square" rtlCol="0">
            <a:spAutoFit/>
          </a:bodyPr>
          <a:lstStyle/>
          <a:p>
            <a:r>
              <a:rPr lang="fr-FR" sz="1100" dirty="0"/>
              <a:t>Cliquer ici</a:t>
            </a:r>
          </a:p>
        </p:txBody>
      </p:sp>
      <p:cxnSp>
        <p:nvCxnSpPr>
          <p:cNvPr id="6" name="Connecteur droit avec flèche 5">
            <a:extLst>
              <a:ext uri="{FF2B5EF4-FFF2-40B4-BE49-F238E27FC236}">
                <a16:creationId xmlns:a16="http://schemas.microsoft.com/office/drawing/2014/main" id="{E89715DE-F37E-479A-BB82-14E939E5CF21}"/>
              </a:ext>
            </a:extLst>
          </p:cNvPr>
          <p:cNvCxnSpPr>
            <a:cxnSpLocks/>
            <a:stCxn id="4" idx="1"/>
          </p:cNvCxnSpPr>
          <p:nvPr/>
        </p:nvCxnSpPr>
        <p:spPr>
          <a:xfrm flipH="1">
            <a:off x="3923929" y="2708340"/>
            <a:ext cx="3656162" cy="611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96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6093296"/>
            <a:ext cx="7416824" cy="307777"/>
          </a:xfrm>
          <a:prstGeom prst="rect">
            <a:avLst/>
          </a:prstGeom>
          <a:noFill/>
        </p:spPr>
        <p:txBody>
          <a:bodyPr wrap="square" rtlCol="0">
            <a:spAutoFit/>
          </a:bodyPr>
          <a:lstStyle/>
          <a:p>
            <a:pPr algn="r"/>
            <a:r>
              <a:rPr lang="fr-FR" sz="1000" b="1" dirty="0">
                <a:latin typeface="Baskerville Old Face" panose="02020602080505020303" pitchFamily="18" charset="0"/>
              </a:rPr>
              <a:t>Bureau Missions, Déplacements et IFCR</a:t>
            </a:r>
            <a:r>
              <a:rPr lang="fr-FR" sz="1400" dirty="0">
                <a:latin typeface="Cambria" panose="02040503050406030204" pitchFamily="18" charset="0"/>
              </a:rPr>
              <a:t>– </a:t>
            </a:r>
            <a:r>
              <a:rPr lang="fr-FR" sz="900" dirty="0">
                <a:latin typeface="Cambria" panose="02040503050406030204" pitchFamily="18" charset="0"/>
              </a:rPr>
              <a:t>Frais de déplacements </a:t>
            </a:r>
          </a:p>
        </p:txBody>
      </p:sp>
      <p:sp>
        <p:nvSpPr>
          <p:cNvPr id="6" name="ZoneTexte 5"/>
          <p:cNvSpPr txBox="1"/>
          <p:nvPr/>
        </p:nvSpPr>
        <p:spPr>
          <a:xfrm>
            <a:off x="1763688" y="664395"/>
            <a:ext cx="612068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CREATION DES FRAIS DE DEPLACEMENTS MENSUELS</a:t>
            </a:r>
            <a:br>
              <a:rPr lang="fr-FR" sz="1600" dirty="0">
                <a:latin typeface="Cambria" panose="02040503050406030204" pitchFamily="18" charset="0"/>
              </a:rPr>
            </a:br>
            <a:r>
              <a:rPr lang="fr-FR" sz="1400" i="1" dirty="0">
                <a:latin typeface="Cambria" panose="02040503050406030204" pitchFamily="18" charset="0"/>
              </a:rPr>
              <a:t>Personnel Itinérants et Service partagé</a:t>
            </a:r>
          </a:p>
        </p:txBody>
      </p:sp>
      <p:sp>
        <p:nvSpPr>
          <p:cNvPr id="7" name="ZoneTexte 6"/>
          <p:cNvSpPr txBox="1"/>
          <p:nvPr/>
        </p:nvSpPr>
        <p:spPr>
          <a:xfrm>
            <a:off x="1115616" y="1487038"/>
            <a:ext cx="7653808" cy="1969770"/>
          </a:xfrm>
          <a:prstGeom prst="rect">
            <a:avLst/>
          </a:prstGeom>
          <a:noFill/>
        </p:spPr>
        <p:txBody>
          <a:bodyPr wrap="square" rtlCol="0">
            <a:spAutoFit/>
          </a:bodyPr>
          <a:lstStyle/>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endParaRPr lang="fr-FR" sz="1400" b="1" u="sng" dirty="0">
              <a:effectLst>
                <a:outerShdw blurRad="38100" dist="38100" dir="2700000" algn="tl">
                  <a:srgbClr val="000000">
                    <a:alpha val="43137"/>
                  </a:srgbClr>
                </a:outerShdw>
              </a:effectLst>
              <a:latin typeface="Cambria" panose="02040503050406030204" pitchFamily="18" charset="0"/>
            </a:endParaRPr>
          </a:p>
          <a:p>
            <a:pPr algn="just"/>
            <a:endParaRPr lang="fr-FR" sz="1050" b="1" u="sng" dirty="0">
              <a:effectLst>
                <a:outerShdw blurRad="38100" dist="38100" dir="2700000" algn="tl">
                  <a:srgbClr val="000000">
                    <a:alpha val="43137"/>
                  </a:srgbClr>
                </a:outerShdw>
              </a:effectLst>
              <a:latin typeface="Cambria" panose="02040503050406030204" pitchFamily="18" charset="0"/>
            </a:endParaRPr>
          </a:p>
          <a:p>
            <a:pPr marL="285750" indent="-285750" algn="just">
              <a:buFont typeface="Wingdings" panose="05000000000000000000" pitchFamily="2" charset="2"/>
              <a:buChar char="Ø"/>
            </a:pPr>
            <a:r>
              <a:rPr lang="fr-FR" sz="1400" dirty="0">
                <a:latin typeface="Cambria" panose="02040503050406030204" pitchFamily="18" charset="0"/>
              </a:rPr>
              <a:t>Ouverture du masque </a:t>
            </a:r>
            <a:r>
              <a:rPr lang="fr-FR" sz="1400" b="1" dirty="0">
                <a:latin typeface="Cambria" panose="02040503050406030204" pitchFamily="18" charset="0"/>
              </a:rPr>
              <a:t>« ARENA et bureau numérique »</a:t>
            </a:r>
          </a:p>
          <a:p>
            <a:pPr marL="285750" indent="-285750" algn="just">
              <a:buFont typeface="Wingdings" panose="05000000000000000000" pitchFamily="2" charset="2"/>
              <a:buChar char="Ø"/>
            </a:pPr>
            <a:r>
              <a:rPr lang="fr-FR" sz="1400" dirty="0">
                <a:latin typeface="Cambria" panose="02040503050406030204" pitchFamily="18" charset="0"/>
              </a:rPr>
              <a:t>Cliquer sur </a:t>
            </a:r>
            <a:r>
              <a:rPr lang="fr-FR" sz="1400" b="1" dirty="0">
                <a:latin typeface="Cambria" panose="02040503050406030204" pitchFamily="18" charset="0"/>
              </a:rPr>
              <a:t>« </a:t>
            </a:r>
            <a:r>
              <a:rPr lang="fr-FR" sz="1400" i="1" dirty="0">
                <a:latin typeface="Cambria" panose="02040503050406030204" pitchFamily="18" charset="0"/>
              </a:rPr>
              <a:t>Gestion des personnels</a:t>
            </a:r>
            <a:r>
              <a:rPr lang="fr-FR" sz="1400" b="1" dirty="0">
                <a:latin typeface="Cambria" panose="02040503050406030204" pitchFamily="18" charset="0"/>
              </a:rPr>
              <a:t>»</a:t>
            </a:r>
          </a:p>
          <a:p>
            <a:pPr marL="285750" indent="-285750" algn="just">
              <a:buFont typeface="Wingdings" panose="05000000000000000000" pitchFamily="2" charset="2"/>
              <a:buChar char="Ø"/>
            </a:pPr>
            <a:endParaRPr lang="fr-FR" sz="1600" b="1" dirty="0">
              <a:latin typeface="Cambria" panose="02040503050406030204" pitchFamily="18" charset="0"/>
            </a:endParaRPr>
          </a:p>
          <a:p>
            <a:endParaRPr lang="fr-FR" dirty="0"/>
          </a:p>
          <a:p>
            <a:r>
              <a:rPr lang="fr-FR" dirty="0"/>
              <a:t> </a:t>
            </a:r>
          </a:p>
        </p:txBody>
      </p:sp>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bwMode="auto">
          <a:xfrm>
            <a:off x="719572" y="538553"/>
            <a:ext cx="792088" cy="1152128"/>
          </a:xfrm>
          <a:prstGeom prst="rect">
            <a:avLst/>
          </a:prstGeom>
          <a:noFill/>
          <a:ln>
            <a:noFill/>
          </a:ln>
        </p:spPr>
      </p:pic>
      <p:sp>
        <p:nvSpPr>
          <p:cNvPr id="14" name="ZoneTexte 13"/>
          <p:cNvSpPr txBox="1"/>
          <p:nvPr/>
        </p:nvSpPr>
        <p:spPr>
          <a:xfrm>
            <a:off x="1580829" y="661920"/>
            <a:ext cx="6480720" cy="612934"/>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a:latin typeface="Cambria" panose="02040503050406030204" pitchFamily="18" charset="0"/>
              </a:rPr>
              <a:t>CRÉER UN OMI MENSUEL</a:t>
            </a:r>
            <a:br>
              <a:rPr lang="fr-FR" dirty="0">
                <a:latin typeface="Cambria" panose="02040503050406030204" pitchFamily="18" charset="0"/>
              </a:rPr>
            </a:br>
            <a:r>
              <a:rPr lang="fr-FR" sz="1400" i="1" dirty="0">
                <a:latin typeface="Cambria" panose="02040503050406030204" pitchFamily="18" charset="0"/>
              </a:rPr>
              <a:t>Personnel Itinérants, Service partagé et OM ponctuel</a:t>
            </a:r>
            <a:endParaRPr lang="fr-FR" sz="16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F06E0BAD-05AB-49CC-85BF-C039A74A4251}"/>
              </a:ext>
            </a:extLst>
          </p:cNvPr>
          <p:cNvSpPr>
            <a:spLocks noGrp="1"/>
          </p:cNvSpPr>
          <p:nvPr>
            <p:ph type="sldNum" sz="quarter" idx="12"/>
          </p:nvPr>
        </p:nvSpPr>
        <p:spPr/>
        <p:txBody>
          <a:bodyPr/>
          <a:lstStyle/>
          <a:p>
            <a:fld id="{334A195C-1B5D-4407-B974-A1242F659D90}" type="slidenum">
              <a:rPr lang="fr-FR" smtClean="0"/>
              <a:pPr/>
              <a:t>6</a:t>
            </a:fld>
            <a:endParaRPr lang="fr-FR"/>
          </a:p>
        </p:txBody>
      </p:sp>
      <p:pic>
        <p:nvPicPr>
          <p:cNvPr id="13" name="Image 12">
            <a:extLst>
              <a:ext uri="{FF2B5EF4-FFF2-40B4-BE49-F238E27FC236}">
                <a16:creationId xmlns:a16="http://schemas.microsoft.com/office/drawing/2014/main" id="{FE242FB0-CB84-404E-B6D1-0E6105872D18}"/>
              </a:ext>
            </a:extLst>
          </p:cNvPr>
          <p:cNvPicPr/>
          <p:nvPr/>
        </p:nvPicPr>
        <p:blipFill>
          <a:blip r:embed="rId3"/>
          <a:stretch>
            <a:fillRect/>
          </a:stretch>
        </p:blipFill>
        <p:spPr>
          <a:xfrm>
            <a:off x="1691640" y="2564903"/>
            <a:ext cx="5760720" cy="3395629"/>
          </a:xfrm>
          <a:prstGeom prst="rect">
            <a:avLst/>
          </a:prstGeom>
        </p:spPr>
      </p:pic>
      <p:sp>
        <p:nvSpPr>
          <p:cNvPr id="8" name="Rectangle 7">
            <a:extLst>
              <a:ext uri="{FF2B5EF4-FFF2-40B4-BE49-F238E27FC236}">
                <a16:creationId xmlns:a16="http://schemas.microsoft.com/office/drawing/2014/main" id="{DA55090D-D534-4BE1-8273-B9C6ED0AA023}"/>
              </a:ext>
            </a:extLst>
          </p:cNvPr>
          <p:cNvSpPr/>
          <p:nvPr/>
        </p:nvSpPr>
        <p:spPr>
          <a:xfrm>
            <a:off x="719572" y="3429000"/>
            <a:ext cx="861257"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a:t>
            </a:r>
          </a:p>
        </p:txBody>
      </p:sp>
      <p:cxnSp>
        <p:nvCxnSpPr>
          <p:cNvPr id="15" name="Connecteur droit avec flèche 14">
            <a:extLst>
              <a:ext uri="{FF2B5EF4-FFF2-40B4-BE49-F238E27FC236}">
                <a16:creationId xmlns:a16="http://schemas.microsoft.com/office/drawing/2014/main" id="{878AFFAC-7BF8-4629-912E-FC60451BB407}"/>
              </a:ext>
            </a:extLst>
          </p:cNvPr>
          <p:cNvCxnSpPr>
            <a:cxnSpLocks/>
          </p:cNvCxnSpPr>
          <p:nvPr/>
        </p:nvCxnSpPr>
        <p:spPr>
          <a:xfrm>
            <a:off x="1115616" y="4065819"/>
            <a:ext cx="541439"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9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677AF2-C35A-483E-B1EC-CF0FF5943397}"/>
              </a:ext>
            </a:extLst>
          </p:cNvPr>
          <p:cNvSpPr>
            <a:spLocks noGrp="1"/>
          </p:cNvSpPr>
          <p:nvPr>
            <p:ph type="sldNum" sz="quarter" idx="12"/>
          </p:nvPr>
        </p:nvSpPr>
        <p:spPr/>
        <p:txBody>
          <a:bodyPr/>
          <a:lstStyle/>
          <a:p>
            <a:fld id="{334A195C-1B5D-4407-B974-A1242F659D90}" type="slidenum">
              <a:rPr lang="fr-FR" smtClean="0"/>
              <a:pPr/>
              <a:t>7</a:t>
            </a:fld>
            <a:endParaRPr lang="fr-FR"/>
          </a:p>
        </p:txBody>
      </p:sp>
      <p:pic>
        <p:nvPicPr>
          <p:cNvPr id="3" name="Image 2">
            <a:extLst>
              <a:ext uri="{FF2B5EF4-FFF2-40B4-BE49-F238E27FC236}">
                <a16:creationId xmlns:a16="http://schemas.microsoft.com/office/drawing/2014/main" id="{F8C686E7-3065-449C-BFCF-766278913E68}"/>
              </a:ext>
            </a:extLst>
          </p:cNvPr>
          <p:cNvPicPr/>
          <p:nvPr/>
        </p:nvPicPr>
        <p:blipFill>
          <a:blip r:embed="rId2"/>
          <a:stretch>
            <a:fillRect/>
          </a:stretch>
        </p:blipFill>
        <p:spPr>
          <a:xfrm>
            <a:off x="1691640" y="1808797"/>
            <a:ext cx="5760720" cy="3240405"/>
          </a:xfrm>
          <a:prstGeom prst="rect">
            <a:avLst/>
          </a:prstGeom>
        </p:spPr>
      </p:pic>
      <p:sp>
        <p:nvSpPr>
          <p:cNvPr id="4" name="Rectangle 3">
            <a:extLst>
              <a:ext uri="{FF2B5EF4-FFF2-40B4-BE49-F238E27FC236}">
                <a16:creationId xmlns:a16="http://schemas.microsoft.com/office/drawing/2014/main" id="{D01B0E49-488B-4294-894C-CAFAE8737421}"/>
              </a:ext>
            </a:extLst>
          </p:cNvPr>
          <p:cNvSpPr/>
          <p:nvPr/>
        </p:nvSpPr>
        <p:spPr>
          <a:xfrm>
            <a:off x="1835696" y="908720"/>
            <a:ext cx="230425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 ici</a:t>
            </a:r>
          </a:p>
        </p:txBody>
      </p:sp>
      <p:cxnSp>
        <p:nvCxnSpPr>
          <p:cNvPr id="6" name="Connecteur droit avec flèche 5">
            <a:extLst>
              <a:ext uri="{FF2B5EF4-FFF2-40B4-BE49-F238E27FC236}">
                <a16:creationId xmlns:a16="http://schemas.microsoft.com/office/drawing/2014/main" id="{E9644EC4-E50E-4BBA-AA50-4116C8E8A75D}"/>
              </a:ext>
            </a:extLst>
          </p:cNvPr>
          <p:cNvCxnSpPr>
            <a:stCxn id="4" idx="2"/>
          </p:cNvCxnSpPr>
          <p:nvPr/>
        </p:nvCxnSpPr>
        <p:spPr>
          <a:xfrm>
            <a:off x="2987824" y="1484784"/>
            <a:ext cx="576064"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69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CEB9E66-C72B-4512-9053-DFC7DE124EE4}"/>
              </a:ext>
            </a:extLst>
          </p:cNvPr>
          <p:cNvSpPr>
            <a:spLocks noGrp="1"/>
          </p:cNvSpPr>
          <p:nvPr>
            <p:ph type="sldNum" sz="quarter" idx="12"/>
          </p:nvPr>
        </p:nvSpPr>
        <p:spPr/>
        <p:txBody>
          <a:bodyPr/>
          <a:lstStyle/>
          <a:p>
            <a:fld id="{334A195C-1B5D-4407-B974-A1242F659D90}" type="slidenum">
              <a:rPr lang="fr-FR" smtClean="0"/>
              <a:pPr/>
              <a:t>8</a:t>
            </a:fld>
            <a:endParaRPr lang="fr-FR"/>
          </a:p>
        </p:txBody>
      </p:sp>
      <p:pic>
        <p:nvPicPr>
          <p:cNvPr id="3" name="Image 2">
            <a:extLst>
              <a:ext uri="{FF2B5EF4-FFF2-40B4-BE49-F238E27FC236}">
                <a16:creationId xmlns:a16="http://schemas.microsoft.com/office/drawing/2014/main" id="{1E13E4CD-A43C-4F21-AEE6-BB500BA61999}"/>
              </a:ext>
            </a:extLst>
          </p:cNvPr>
          <p:cNvPicPr/>
          <p:nvPr/>
        </p:nvPicPr>
        <p:blipFill>
          <a:blip r:embed="rId2"/>
          <a:stretch>
            <a:fillRect/>
          </a:stretch>
        </p:blipFill>
        <p:spPr>
          <a:xfrm>
            <a:off x="1691640" y="1808797"/>
            <a:ext cx="5760720" cy="3240405"/>
          </a:xfrm>
          <a:prstGeom prst="rect">
            <a:avLst/>
          </a:prstGeom>
        </p:spPr>
      </p:pic>
      <p:sp>
        <p:nvSpPr>
          <p:cNvPr id="4" name="Rectangle 3">
            <a:extLst>
              <a:ext uri="{FF2B5EF4-FFF2-40B4-BE49-F238E27FC236}">
                <a16:creationId xmlns:a16="http://schemas.microsoft.com/office/drawing/2014/main" id="{CD7A6B5F-6224-43CC-8B95-EAC119DAA1B3}"/>
              </a:ext>
            </a:extLst>
          </p:cNvPr>
          <p:cNvSpPr/>
          <p:nvPr/>
        </p:nvSpPr>
        <p:spPr>
          <a:xfrm>
            <a:off x="1979712" y="908720"/>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Cliquer ici</a:t>
            </a:r>
          </a:p>
        </p:txBody>
      </p:sp>
      <p:cxnSp>
        <p:nvCxnSpPr>
          <p:cNvPr id="6" name="Connecteur droit avec flèche 5">
            <a:extLst>
              <a:ext uri="{FF2B5EF4-FFF2-40B4-BE49-F238E27FC236}">
                <a16:creationId xmlns:a16="http://schemas.microsoft.com/office/drawing/2014/main" id="{27AC9AC5-698B-4E46-A3FE-B75DE535C486}"/>
              </a:ext>
            </a:extLst>
          </p:cNvPr>
          <p:cNvCxnSpPr>
            <a:stCxn id="4" idx="2"/>
          </p:cNvCxnSpPr>
          <p:nvPr/>
        </p:nvCxnSpPr>
        <p:spPr>
          <a:xfrm>
            <a:off x="2879812" y="1412776"/>
            <a:ext cx="1692188"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06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76866" y="2636913"/>
            <a:ext cx="6707503" cy="3600400"/>
          </a:xfrm>
        </p:spPr>
        <p:txBody>
          <a:bodyPr>
            <a:normAutofit fontScale="77500" lnSpcReduction="20000"/>
          </a:bodyPr>
          <a:lstStyle/>
          <a:p>
            <a:pPr algn="just">
              <a:buFont typeface="Wingdings" panose="05000000000000000000" pitchFamily="2" charset="2"/>
              <a:buChar char="Ø"/>
            </a:pPr>
            <a:r>
              <a:rPr lang="fr-FR" sz="1600" dirty="0">
                <a:effectLst>
                  <a:outerShdw blurRad="38100" dist="38100" dir="2700000" algn="tl">
                    <a:srgbClr val="000000">
                      <a:alpha val="43137"/>
                    </a:srgbClr>
                  </a:outerShdw>
                </a:effectLst>
                <a:latin typeface="Cambria" panose="02040503050406030204" pitchFamily="18" charset="0"/>
              </a:rPr>
              <a:t>Ouverture du masque </a:t>
            </a:r>
            <a:r>
              <a:rPr lang="fr-FR" sz="1600" b="1" dirty="0">
                <a:effectLst>
                  <a:outerShdw blurRad="38100" dist="38100" dir="2700000" algn="tl">
                    <a:srgbClr val="000000">
                      <a:alpha val="43137"/>
                    </a:srgbClr>
                  </a:outerShdw>
                </a:effectLst>
                <a:latin typeface="Cambria" panose="02040503050406030204" pitchFamily="18" charset="0"/>
              </a:rPr>
              <a:t>« Ordre de mission »</a:t>
            </a:r>
          </a:p>
          <a:p>
            <a:pPr algn="just"/>
            <a:endParaRPr lang="fr-FR" sz="1600" b="1" i="1" u="sng" dirty="0">
              <a:latin typeface="Cambria" panose="02040503050406030204" pitchFamily="18" charset="0"/>
            </a:endParaRPr>
          </a:p>
          <a:p>
            <a:pPr marL="0" indent="0">
              <a:buNone/>
            </a:pPr>
            <a:endParaRPr lang="fr-FR" sz="1500" dirty="0">
              <a:latin typeface="Cambria" panose="02040503050406030204" pitchFamily="18" charset="0"/>
            </a:endParaRPr>
          </a:p>
          <a:p>
            <a:pPr>
              <a:buFont typeface="Arial" panose="020B0604020202020204" pitchFamily="34" charset="0"/>
              <a:buChar char="•"/>
            </a:pPr>
            <a:r>
              <a:rPr lang="fr-FR" sz="1500" dirty="0">
                <a:latin typeface="Cambria" panose="02040503050406030204" pitchFamily="18" charset="0"/>
              </a:rPr>
              <a:t>Sur l’accueil de Chorus-DT cliquer sur le module </a:t>
            </a:r>
            <a:r>
              <a:rPr lang="fr-FR" sz="1500" b="1" dirty="0">
                <a:latin typeface="Cambria" panose="02040503050406030204" pitchFamily="18" charset="0"/>
              </a:rPr>
              <a:t>« Ordre de Mission » </a:t>
            </a:r>
            <a:r>
              <a:rPr lang="fr-FR" sz="1500" dirty="0">
                <a:latin typeface="Cambria" panose="02040503050406030204" pitchFamily="18" charset="0"/>
              </a:rPr>
              <a:t>dans le bandeau supérieur : le dernier OM saisi s’affiche par défaut</a:t>
            </a:r>
          </a:p>
          <a:p>
            <a:pPr>
              <a:buFont typeface="Arial" panose="020B0604020202020204" pitchFamily="34" charset="0"/>
              <a:buChar char="•"/>
            </a:pPr>
            <a:r>
              <a:rPr lang="fr-FR" sz="1500" dirty="0">
                <a:latin typeface="Cambria" panose="02040503050406030204" pitchFamily="18" charset="0"/>
              </a:rPr>
              <a:t>Vérifier que l’OM permanent à partir duquel vous allez initialiser votre OMI est bien présent dans la liste de vos OM (en cliquant sur le bouton « Rechercher » en bas, à gauche).</a:t>
            </a:r>
          </a:p>
          <a:p>
            <a:r>
              <a:rPr lang="fr-FR" sz="1500" dirty="0">
                <a:latin typeface="Cambria" panose="02040503050406030204" pitchFamily="18" charset="0"/>
              </a:rPr>
              <a:t>Cliquer sur le bouton « CRÉER OM » </a:t>
            </a:r>
            <a:r>
              <a:rPr lang="fr-FR" sz="1500" i="1" dirty="0">
                <a:latin typeface="Cambria" panose="02040503050406030204" pitchFamily="18" charset="0"/>
              </a:rPr>
              <a:t>(en bas, à gauche)</a:t>
            </a:r>
          </a:p>
          <a:p>
            <a:r>
              <a:rPr lang="fr-FR" sz="1500" dirty="0">
                <a:latin typeface="Cambria" panose="02040503050406030204" pitchFamily="18" charset="0"/>
              </a:rPr>
              <a:t>Puis sélectionner « </a:t>
            </a:r>
            <a:r>
              <a:rPr lang="fr-FR" sz="1500" b="1" dirty="0">
                <a:latin typeface="Cambria" panose="02040503050406030204" pitchFamily="18" charset="0"/>
              </a:rPr>
              <a:t>Autre » </a:t>
            </a:r>
            <a:r>
              <a:rPr lang="fr-FR" sz="1500" dirty="0">
                <a:latin typeface="Cambria" panose="02040503050406030204" pitchFamily="18" charset="0"/>
              </a:rPr>
              <a:t>et</a:t>
            </a:r>
            <a:r>
              <a:rPr lang="fr-FR" sz="1500" b="1" dirty="0">
                <a:latin typeface="Cambria" panose="02040503050406030204" pitchFamily="18" charset="0"/>
              </a:rPr>
              <a:t> </a:t>
            </a:r>
            <a:r>
              <a:rPr lang="fr-FR" sz="1400" i="1" dirty="0">
                <a:latin typeface="Cambria" panose="02040503050406030204" pitchFamily="18" charset="0"/>
              </a:rPr>
              <a:t>« </a:t>
            </a:r>
            <a:r>
              <a:rPr lang="fr-FR" sz="1400" b="1" i="1" dirty="0">
                <a:latin typeface="Cambria" panose="02040503050406030204" pitchFamily="18" charset="0"/>
              </a:rPr>
              <a:t>Initialisation à partir d’un ordre de mission</a:t>
            </a:r>
            <a:r>
              <a:rPr lang="fr-FR" sz="1400" b="1" dirty="0">
                <a:latin typeface="Cambria" panose="02040503050406030204" pitchFamily="18" charset="0"/>
              </a:rPr>
              <a:t>» </a:t>
            </a:r>
            <a:endParaRPr lang="fr-FR" sz="1500" dirty="0">
              <a:latin typeface="Cambria" panose="02040503050406030204" pitchFamily="18" charset="0"/>
              <a:ea typeface="Cambria" panose="02040503050406030204" pitchFamily="18" charset="0"/>
            </a:endParaRPr>
          </a:p>
          <a:p>
            <a:pPr>
              <a:buFont typeface="Arial" panose="020B0604020202020204" pitchFamily="34" charset="0"/>
              <a:buChar char="•"/>
            </a:pPr>
            <a:r>
              <a:rPr lang="fr-FR" sz="1500" dirty="0">
                <a:latin typeface="Cambria" panose="02040503050406030204" pitchFamily="18" charset="0"/>
              </a:rPr>
              <a:t>Dans la liste des OM, </a:t>
            </a:r>
            <a:r>
              <a:rPr lang="fr-FR" sz="1600" i="1" dirty="0">
                <a:latin typeface="Cambria" panose="02040503050406030204" pitchFamily="18" charset="0"/>
                <a:ea typeface="Cambria" panose="02040503050406030204" pitchFamily="18" charset="0"/>
              </a:rPr>
              <a:t>Cliquer sur l’année correspondant à la période des déplacements </a:t>
            </a:r>
            <a:endParaRPr lang="fr-FR" sz="1500" dirty="0">
              <a:latin typeface="Cambria" panose="02040503050406030204" pitchFamily="18" charset="0"/>
              <a:ea typeface="Cambria" panose="02040503050406030204" pitchFamily="18" charset="0"/>
            </a:endParaRPr>
          </a:p>
          <a:p>
            <a:r>
              <a:rPr lang="fr-FR" sz="1500" dirty="0">
                <a:latin typeface="Cambria" panose="02040503050406030204" pitchFamily="18" charset="0"/>
              </a:rPr>
              <a:t>Un « OM permanent » apparaît avec le </a:t>
            </a:r>
            <a:r>
              <a:rPr lang="fr-FR" sz="1500" b="1" dirty="0">
                <a:latin typeface="Cambria" panose="02040503050406030204" pitchFamily="18" charset="0"/>
              </a:rPr>
              <a:t>statut 1 - Création </a:t>
            </a:r>
            <a:r>
              <a:rPr lang="fr-FR" sz="1500" i="1" dirty="0">
                <a:latin typeface="Cambria" panose="02040503050406030204" pitchFamily="18" charset="0"/>
              </a:rPr>
              <a:t>(spécifié en haut, à gauche de l’écran)</a:t>
            </a:r>
            <a:r>
              <a:rPr lang="fr-FR" sz="1500" dirty="0">
                <a:latin typeface="Cambria" panose="02040503050406030204" pitchFamily="18" charset="0"/>
              </a:rPr>
              <a:t>.</a:t>
            </a:r>
          </a:p>
          <a:p>
            <a:r>
              <a:rPr lang="fr-FR" sz="1500" i="1" dirty="0">
                <a:solidFill>
                  <a:prstClr val="black"/>
                </a:solidFill>
                <a:latin typeface="Cambria" panose="02040503050406030204" pitchFamily="18" charset="0"/>
              </a:rPr>
              <a:t>Dans l’onglet général, type de mission, cliquer sur la flèche pour activer le menu déroulant  et choisir  </a:t>
            </a:r>
            <a:r>
              <a:rPr lang="fr-FR" sz="1500" b="1" i="1" dirty="0">
                <a:solidFill>
                  <a:prstClr val="black"/>
                </a:solidFill>
                <a:latin typeface="Cambria" panose="02040503050406030204" pitchFamily="18" charset="0"/>
              </a:rPr>
              <a:t>«</a:t>
            </a:r>
            <a:r>
              <a:rPr lang="fr-FR" sz="1500" i="1" dirty="0">
                <a:solidFill>
                  <a:prstClr val="black"/>
                </a:solidFill>
                <a:latin typeface="Cambria" panose="02040503050406030204" pitchFamily="18" charset="0"/>
              </a:rPr>
              <a:t> </a:t>
            </a:r>
            <a:r>
              <a:rPr lang="fr-FR" sz="1500" b="1" i="1" dirty="0">
                <a:solidFill>
                  <a:prstClr val="black"/>
                </a:solidFill>
                <a:latin typeface="Cambria" panose="02040503050406030204" pitchFamily="18" charset="0"/>
              </a:rPr>
              <a:t>OM Personnels  Itinérants »</a:t>
            </a:r>
            <a:endParaRPr lang="fr-FR" sz="1500" dirty="0">
              <a:latin typeface="Cambria" panose="02040503050406030204" pitchFamily="18" charset="0"/>
            </a:endParaRPr>
          </a:p>
          <a:p>
            <a:pPr marL="0" indent="0">
              <a:buNone/>
            </a:pPr>
            <a:r>
              <a:rPr lang="fr-FR" b="1" dirty="0">
                <a:latin typeface="Baskerville Old Face" panose="02020602080505020303" pitchFamily="18" charset="0"/>
              </a:rPr>
              <a:t>		</a:t>
            </a:r>
            <a:r>
              <a:rPr lang="fr-FR" sz="1200" b="1" dirty="0">
                <a:latin typeface="Baskerville Old Face" panose="02020602080505020303" pitchFamily="18" charset="0"/>
              </a:rPr>
              <a:t>Bureau Missions, Déplacements et IFCR </a:t>
            </a:r>
            <a:r>
              <a:rPr lang="fr-FR" sz="1300" b="1" dirty="0">
                <a:latin typeface="Baskerville Old Face" panose="02020602080505020303" pitchFamily="18" charset="0"/>
              </a:rPr>
              <a:t>-</a:t>
            </a:r>
            <a:r>
              <a:rPr lang="fr-FR" sz="2800" dirty="0">
                <a:latin typeface="Cambria" panose="02040503050406030204" pitchFamily="18" charset="0"/>
              </a:rPr>
              <a:t> </a:t>
            </a:r>
            <a:r>
              <a:rPr lang="fr-FR" sz="1100" dirty="0">
                <a:latin typeface="Cambria" panose="02040503050406030204" pitchFamily="18" charset="0"/>
              </a:rPr>
              <a:t>Frais de déplacements </a:t>
            </a:r>
          </a:p>
          <a:p>
            <a:pPr algn="just"/>
            <a:endParaRPr lang="fr-FR" sz="2800" dirty="0">
              <a:latin typeface="Cambria" panose="02040503050406030204" pitchFamily="18" charset="0"/>
            </a:endParaRPr>
          </a:p>
          <a:p>
            <a:endParaRPr lang="fr-FR" dirty="0"/>
          </a:p>
        </p:txBody>
      </p:sp>
      <p:sp>
        <p:nvSpPr>
          <p:cNvPr id="5" name="Titre 4"/>
          <p:cNvSpPr txBox="1">
            <a:spLocks noGrp="1"/>
          </p:cNvSpPr>
          <p:nvPr>
            <p:ph type="title"/>
          </p:nvPr>
        </p:nvSpPr>
        <p:spPr>
          <a:xfrm>
            <a:off x="1176866" y="1124596"/>
            <a:ext cx="6798734" cy="885349"/>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b="1" dirty="0">
                <a:latin typeface="Cambria" panose="02040503050406030204" pitchFamily="18" charset="0"/>
              </a:rPr>
              <a:t>CRÉER UN OMI MENSUEL- ONGLET GENERAL</a:t>
            </a:r>
            <a:br>
              <a:rPr lang="fr-FR" sz="1600" b="1" dirty="0">
                <a:latin typeface="Cambria" panose="02040503050406030204" pitchFamily="18" charset="0"/>
              </a:rPr>
            </a:br>
            <a:r>
              <a:rPr lang="fr-FR" sz="1600" b="1" dirty="0">
                <a:latin typeface="Cambria" panose="02040503050406030204" pitchFamily="18" charset="0"/>
              </a:rPr>
              <a:t>Personnels itinérants, en service partagés et OM ponctuel</a:t>
            </a:r>
            <a:br>
              <a:rPr lang="fr-FR" dirty="0">
                <a:latin typeface="Cambria" panose="02040503050406030204" pitchFamily="18" charset="0"/>
              </a:rPr>
            </a:br>
            <a:endParaRPr lang="fr-FR" sz="1400" i="1" dirty="0">
              <a:latin typeface="Cambria" panose="02040503050406030204" pitchFamily="18" charset="0"/>
            </a:endParaRPr>
          </a:p>
        </p:txBody>
      </p:sp>
      <p:sp>
        <p:nvSpPr>
          <p:cNvPr id="2" name="Espace réservé du numéro de diapositive 1">
            <a:extLst>
              <a:ext uri="{FF2B5EF4-FFF2-40B4-BE49-F238E27FC236}">
                <a16:creationId xmlns:a16="http://schemas.microsoft.com/office/drawing/2014/main" id="{6E228A9F-DF4B-4EB1-B497-DF791D024527}"/>
              </a:ext>
            </a:extLst>
          </p:cNvPr>
          <p:cNvSpPr>
            <a:spLocks noGrp="1"/>
          </p:cNvSpPr>
          <p:nvPr>
            <p:ph type="sldNum" sz="quarter" idx="12"/>
          </p:nvPr>
        </p:nvSpPr>
        <p:spPr/>
        <p:txBody>
          <a:bodyPr/>
          <a:lstStyle/>
          <a:p>
            <a:fld id="{334A195C-1B5D-4407-B974-A1242F659D90}" type="slidenum">
              <a:rPr lang="fr-FR" smtClean="0"/>
              <a:pPr/>
              <a:t>9</a:t>
            </a:fld>
            <a:endParaRPr lang="fr-FR"/>
          </a:p>
        </p:txBody>
      </p:sp>
      <p:pic>
        <p:nvPicPr>
          <p:cNvPr id="6" name="Image 5">
            <a:extLst>
              <a:ext uri="{FF2B5EF4-FFF2-40B4-BE49-F238E27FC236}">
                <a16:creationId xmlns:a16="http://schemas.microsoft.com/office/drawing/2014/main" id="{96A1F8C3-1F5A-4F5F-B392-3F171BD1B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70" cy="836712"/>
          </a:xfrm>
          <a:prstGeom prst="rect">
            <a:avLst/>
          </a:prstGeom>
        </p:spPr>
      </p:pic>
    </p:spTree>
    <p:extLst>
      <p:ext uri="{BB962C8B-B14F-4D97-AF65-F5344CB8AC3E}">
        <p14:creationId xmlns:p14="http://schemas.microsoft.com/office/powerpoint/2010/main" val="15066483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4337</TotalTime>
  <Words>2090</Words>
  <Application>Microsoft Office PowerPoint</Application>
  <PresentationFormat>Affichage à l'écran (4:3)</PresentationFormat>
  <Paragraphs>216</Paragraphs>
  <Slides>21</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Baskerville Old Face</vt:lpstr>
      <vt:lpstr>Calibri</vt:lpstr>
      <vt:lpstr>Cambria</vt:lpstr>
      <vt:lpstr>Comic Sans MS</vt:lpstr>
      <vt:lpstr>Garamond</vt:lpstr>
      <vt:lpstr>Wingdings</vt:lpstr>
      <vt:lpstr>Organique</vt:lpstr>
      <vt:lpstr>   GUIDE DE CREATION D’UN ORDRE DE MISSION ITINERANT MENSUEL  DANS  L’ APPLICATION CHORUS-DT Personnel Itinérants et Service partagé et OM Ponctuel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CRÉER UN OMI MENSUEL- ONGLET GENERAL Personnels itinérants, en service partagés et OM ponctuel </vt:lpstr>
      <vt:lpstr>CRÉER UN OMI MENSUEL-ONGLET GENERAL  Personnels itinérants, en service partagés et OM ponctuel </vt:lpstr>
      <vt:lpstr>CRÉER UN OMI MENSUEL- ONGLET GENERAL Personnels itinérants, en service partagés  et OM ponctuel</vt:lpstr>
      <vt:lpstr>  CRÉER UN OMI MENSUEL-ONGLET INDEMNITE KILOMETRIQUE  Personnels itinérants, en service partagés et OM ponctuel </vt:lpstr>
      <vt:lpstr>Présentation PowerPoint</vt:lpstr>
      <vt:lpstr>Présentation PowerPoint</vt:lpstr>
      <vt:lpstr>CRÉER UN OMI MENSUEL Personnels itinérants, en service partagés et OM ponctuel</vt:lpstr>
      <vt:lpstr>CRÉER UN OMI MENSUEL Personnels itinérants, en service partagés et OM ponctuel</vt:lpstr>
      <vt:lpstr>CRÉER UN OMI MENSUEL Personnels itinérants, en service partagés et OM ponctuel</vt:lpstr>
      <vt:lpstr>CRÉER UN OMI MENSUEL Personnels itinérants, en service partagés et OM ponctuel</vt:lpstr>
      <vt:lpstr>CRÉER UN OMI MENSUEL Personnels itinérants, en service partagés et OM ponctuel</vt:lpstr>
      <vt:lpstr>CRÉER UN OMI MENSUEL Personnels itinérants, en service partagés  et OM ponctuel</vt:lpstr>
      <vt:lpstr>Présentation PowerPoint</vt:lpstr>
    </vt:vector>
  </TitlesOfParts>
  <Company>Forces Armées aux Antilles - DIRISI FdF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JOANNE</dc:creator>
  <cp:lastModifiedBy>Lynda AMRA</cp:lastModifiedBy>
  <cp:revision>266</cp:revision>
  <cp:lastPrinted>2019-11-19T13:48:11Z</cp:lastPrinted>
  <dcterms:created xsi:type="dcterms:W3CDTF">2018-06-13T22:17:40Z</dcterms:created>
  <dcterms:modified xsi:type="dcterms:W3CDTF">2024-10-01T19:59:45Z</dcterms:modified>
</cp:coreProperties>
</file>