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319" r:id="rId9"/>
    <p:sldId id="318" r:id="rId10"/>
    <p:sldId id="314" r:id="rId11"/>
    <p:sldId id="282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da AMRA" initials="LA" lastIdx="1" clrIdx="0">
    <p:extLst>
      <p:ext uri="{19B8F6BF-5375-455C-9EA6-DF929625EA0E}">
        <p15:presenceInfo xmlns:p15="http://schemas.microsoft.com/office/powerpoint/2012/main" userId="7b79483103c687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1763" autoAdjust="0"/>
  </p:normalViewPr>
  <p:slideViewPr>
    <p:cSldViewPr>
      <p:cViewPr varScale="1">
        <p:scale>
          <a:sx n="106" d="100"/>
          <a:sy n="106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BB8A6A63-5A03-4291-A811-66DBC61F07BB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B9DFA0B-6781-41E9-8AF3-7566912F38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49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72C9A97-39CA-433A-93BB-E0FBF1FC4568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D8F145CE-91C2-4B5A-9840-825A5D34D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851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145CE-91C2-4B5A-9840-825A5D34DEF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82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145CE-91C2-4B5A-9840-825A5D34DEF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1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2EA3FA3-4C11-4D12-A398-D495D0972E50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54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2363-E2C1-4A14-BF28-0D8840F28A77}" type="datetime1">
              <a:rPr lang="fr-FR" smtClean="0"/>
              <a:t>11/10/2022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62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2511-A66A-438E-9653-04665E4E72F0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86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F8DD-F5F0-41BB-AD3B-E89302361224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3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6D99-8548-4538-BC65-DC6F73A37559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8DC-D634-42EE-BAFE-B40C71D28572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8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B1AF-3E06-458C-B683-DA0BBC708BFD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5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28B-A92B-4A63-A3BB-F333271923C7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4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C61B-CA62-4145-9634-2C309E47BC28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D58-A05C-425C-A89C-2536C471A059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9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8366-70E6-428D-892B-D1515A8BF3C1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0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F2A3-774E-4811-B797-FF1D923AFE14}" type="datetime1">
              <a:rPr lang="fr-FR" smtClean="0"/>
              <a:t>11/10/2022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08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C323-BD12-48CD-BFA0-165AF8435682}" type="datetime1">
              <a:rPr lang="fr-FR" smtClean="0"/>
              <a:t>11/10/2022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5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74D3-0E26-4316-B1E0-08242E3025EF}" type="datetime1">
              <a:rPr lang="fr-FR" smtClean="0"/>
              <a:t>11/10/2022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6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3A67-0C79-48CA-BD30-3A794D50844F}" type="datetime1">
              <a:rPr lang="fr-FR" smtClean="0"/>
              <a:t>11/10/2022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7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3D19-AF6A-4381-BDC9-72BA9618F20A}" type="datetime1">
              <a:rPr lang="fr-FR" smtClean="0"/>
              <a:t>11/10/2022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0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CDD4-3853-4F6A-B811-B7CA6F789E2C}" type="datetime1">
              <a:rPr lang="fr-FR" smtClean="0"/>
              <a:t>11/10/2022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8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B9A830-4BCD-4C0D-83E0-F596AFC0C49D}" type="datetime1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2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rvoyages@ac-martinique.f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c-martinique.f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799692" y="764704"/>
            <a:ext cx="5544616" cy="2494969"/>
          </a:xfrm>
          <a:prstGeom prst="roundRect">
            <a:avLst/>
          </a:prstGeom>
          <a:solidFill>
            <a:srgbClr val="00C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400" b="1" dirty="0">
                <a:latin typeface="Cambria" panose="02040503050406030204" pitchFamily="18" charset="0"/>
              </a:rPr>
              <a:t/>
            </a:r>
            <a:br>
              <a:rPr lang="fr-FR" sz="2400" b="1" dirty="0">
                <a:latin typeface="Cambria" panose="02040503050406030204" pitchFamily="18" charset="0"/>
              </a:rPr>
            </a:br>
            <a:r>
              <a:rPr lang="fr-FR" sz="2400" b="1" dirty="0">
                <a:latin typeface="Cambria" panose="02040503050406030204" pitchFamily="18" charset="0"/>
              </a:rPr>
              <a:t/>
            </a:r>
            <a:br>
              <a:rPr lang="fr-FR" sz="2400" b="1" dirty="0">
                <a:latin typeface="Cambria" panose="02040503050406030204" pitchFamily="18" charset="0"/>
              </a:rPr>
            </a:br>
            <a:r>
              <a:rPr lang="fr-FR" sz="2400" b="1" dirty="0">
                <a:latin typeface="Cambria" panose="02040503050406030204" pitchFamily="18" charset="0"/>
              </a:rPr>
              <a:t/>
            </a:r>
            <a:br>
              <a:rPr lang="fr-FR" sz="2400" b="1" dirty="0">
                <a:latin typeface="Cambria" panose="02040503050406030204" pitchFamily="18" charset="0"/>
              </a:rPr>
            </a:br>
            <a:r>
              <a:rPr lang="fr-FR" sz="2400" b="1" dirty="0">
                <a:latin typeface="Cambria" panose="02040503050406030204" pitchFamily="18" charset="0"/>
              </a:rPr>
              <a:t>GUIDE </a:t>
            </a:r>
            <a:r>
              <a:rPr lang="fr-FR" sz="2400" b="1" dirty="0" smtClean="0">
                <a:latin typeface="Cambria" panose="02040503050406030204" pitchFamily="18" charset="0"/>
              </a:rPr>
              <a:t>POUR SUIVRE SES REMBOURSEMENTS DE FRAIS DE MISSION DANS </a:t>
            </a:r>
            <a:r>
              <a:rPr lang="fr-FR" sz="2400" b="1" dirty="0">
                <a:latin typeface="Cambria" panose="02040503050406030204" pitchFamily="18" charset="0"/>
              </a:rPr>
              <a:t/>
            </a:r>
            <a:br>
              <a:rPr lang="fr-FR" sz="2400" b="1" dirty="0">
                <a:latin typeface="Cambria" panose="02040503050406030204" pitchFamily="18" charset="0"/>
              </a:rPr>
            </a:br>
            <a:r>
              <a:rPr lang="fr-FR" sz="2400" b="1" dirty="0">
                <a:latin typeface="Cambria" panose="02040503050406030204" pitchFamily="18" charset="0"/>
              </a:rPr>
              <a:t>L’ APPLICATION CHORUS-DT</a:t>
            </a:r>
            <a:r>
              <a:rPr lang="fr-FR" sz="2400" dirty="0">
                <a:latin typeface="Cambria" panose="02040503050406030204" pitchFamily="18" charset="0"/>
              </a:rPr>
              <a:t/>
            </a:r>
            <a:br>
              <a:rPr lang="fr-FR" sz="2400" dirty="0">
                <a:latin typeface="Cambria" panose="02040503050406030204" pitchFamily="18" charset="0"/>
              </a:rPr>
            </a:br>
            <a:r>
              <a:rPr lang="fr-FR" sz="1800" i="1" dirty="0" smtClean="0">
                <a:latin typeface="Cambria" panose="02040503050406030204" pitchFamily="18" charset="0"/>
              </a:rPr>
              <a:t>Missions hors formation et hors examens et concours</a:t>
            </a:r>
            <a:r>
              <a:rPr lang="fr-FR" sz="2400" dirty="0">
                <a:latin typeface="Cambria" panose="02040503050406030204" pitchFamily="18" charset="0"/>
              </a:rPr>
              <a:t/>
            </a:r>
            <a:br>
              <a:rPr lang="fr-FR" sz="2400" dirty="0">
                <a:latin typeface="Cambria" panose="02040503050406030204" pitchFamily="18" charset="0"/>
              </a:rPr>
            </a:br>
            <a:endParaRPr lang="fr-FR" sz="2000" i="1" dirty="0">
              <a:latin typeface="Cambria" panose="02040503050406030204" pitchFamily="18" charset="0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fr-FR" dirty="0"/>
          </a:p>
          <a:p>
            <a:r>
              <a:rPr lang="fr-FR" sz="2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RECTORAT DE MARTINIQUE</a:t>
            </a:r>
          </a:p>
          <a:p>
            <a:r>
              <a:rPr lang="fr-FR" sz="2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Division des Affaires Financières et de l’Achat Public</a:t>
            </a:r>
          </a:p>
          <a:p>
            <a:r>
              <a:rPr lang="fr-FR" sz="2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fr-FR" sz="2600" b="1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fr-FR" sz="2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Bureau </a:t>
            </a:r>
            <a:r>
              <a:rPr lang="fr-FR" sz="2600" b="1" dirty="0">
                <a:latin typeface="Baskerville Old Face" panose="02020602080505020303" pitchFamily="18" charset="0"/>
              </a:rPr>
              <a:t>Missions, Déplacements et IFCR</a:t>
            </a:r>
            <a:r>
              <a:rPr lang="fr-FR" sz="2900" dirty="0">
                <a:latin typeface="Baskerville Old Face" panose="02020602080505020303" pitchFamily="18" charset="0"/>
              </a:rPr>
              <a:t/>
            </a:r>
            <a:br>
              <a:rPr lang="fr-FR" sz="2900" dirty="0">
                <a:latin typeface="Baskerville Old Face" panose="02020602080505020303" pitchFamily="18" charset="0"/>
              </a:rPr>
            </a:br>
            <a:r>
              <a:rPr lang="fr-FR" sz="2900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Frais de déplacements</a:t>
            </a:r>
            <a:r>
              <a:rPr lang="fr-FR" sz="2900" dirty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fr-FR" sz="2900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endParaRPr lang="fr-FR" sz="29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F3E7AB-1D77-4A6B-BB8C-D2BA0F1A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C855C3-705A-4045-9A36-8D13849FB4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B778FE-3EBE-4336-8600-998B5264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</p:spTree>
    <p:extLst>
      <p:ext uri="{BB962C8B-B14F-4D97-AF65-F5344CB8AC3E}">
        <p14:creationId xmlns:p14="http://schemas.microsoft.com/office/powerpoint/2010/main" val="38901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5981C6-443C-4FC0-A21C-0558AC9D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497666"/>
            <a:ext cx="6798736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>
                <a:latin typeface="Cambria" panose="02040503050406030204" pitchFamily="18" charset="0"/>
              </a:rPr>
              <a:t>ATTENTION: votre EF n’est créé qu’une fois que votre dossier de demande de remboursement de frais de mission est complet conformément à la circulaire académique du 15 octobre 2022 (présente sur le site)</a:t>
            </a:r>
          </a:p>
          <a:p>
            <a:pPr marL="0" indent="0">
              <a:buNone/>
            </a:pPr>
            <a:endParaRPr lang="fr-FR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400" dirty="0" smtClean="0">
                <a:latin typeface="Cambria" panose="02040503050406030204" pitchFamily="18" charset="0"/>
              </a:rPr>
              <a:t>En </a:t>
            </a:r>
            <a:r>
              <a:rPr lang="fr-FR" sz="1400" dirty="0">
                <a:latin typeface="Cambria" panose="02040503050406030204" pitchFamily="18" charset="0"/>
              </a:rPr>
              <a:t>cas de difficultés, vous voudrez bien prendre contact avec </a:t>
            </a:r>
            <a:r>
              <a:rPr lang="fr-FR" sz="1400" dirty="0" smtClean="0">
                <a:latin typeface="Cambria" panose="02040503050406030204" pitchFamily="18" charset="0"/>
              </a:rPr>
              <a:t>la </a:t>
            </a:r>
            <a:r>
              <a:rPr lang="fr-FR" sz="1400" dirty="0" smtClean="0">
                <a:latin typeface="Cambria" panose="02040503050406030204" pitchFamily="18" charset="0"/>
              </a:rPr>
              <a:t>gestionnaire </a:t>
            </a:r>
            <a:r>
              <a:rPr lang="fr-FR" sz="1400" dirty="0">
                <a:latin typeface="Cambria" panose="02040503050406030204" pitchFamily="18" charset="0"/>
              </a:rPr>
              <a:t>des voyages :</a:t>
            </a:r>
            <a:endParaRPr lang="fr-FR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400" dirty="0">
                <a:latin typeface="Cambria" panose="02040503050406030204" pitchFamily="18" charset="0"/>
              </a:rPr>
              <a:t>	- Mme </a:t>
            </a:r>
            <a:r>
              <a:rPr lang="fr-FR" sz="1400" dirty="0" smtClean="0">
                <a:latin typeface="Cambria" panose="02040503050406030204" pitchFamily="18" charset="0"/>
              </a:rPr>
              <a:t>Dominique TAVERNY, (tél: 0596522700)</a:t>
            </a:r>
            <a:endParaRPr lang="fr-FR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400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r>
              <a:rPr lang="fr-FR" sz="1400" dirty="0">
                <a:latin typeface="Cambria" panose="02040503050406030204" pitchFamily="18" charset="0"/>
              </a:rPr>
              <a:t>Adresse de messagerie:</a:t>
            </a:r>
            <a:endParaRPr lang="en-US" sz="1400" u="sng" dirty="0"/>
          </a:p>
          <a:p>
            <a:pPr marL="0" indent="0">
              <a:buNone/>
            </a:pPr>
            <a:r>
              <a:rPr lang="en-US" sz="1400" u="sng" dirty="0" smtClean="0">
                <a:hlinkClick r:id="rId2"/>
              </a:rPr>
              <a:t>brvoyages@ac-martinique.fr</a:t>
            </a:r>
            <a:endParaRPr lang="fr-FR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200" dirty="0">
              <a:latin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48B516-5684-47A1-A188-F87CADD4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1AE7A0-C019-441D-8816-3C8BFDA4B9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4A6B0E-0F84-4F08-9FCC-5396ECF9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8" name="Titre 10"/>
          <p:cNvSpPr txBox="1">
            <a:spLocks noGrp="1"/>
          </p:cNvSpPr>
          <p:nvPr>
            <p:ph type="title"/>
          </p:nvPr>
        </p:nvSpPr>
        <p:spPr>
          <a:xfrm>
            <a:off x="1331640" y="1397011"/>
            <a:ext cx="6643960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416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91680" y="764704"/>
            <a:ext cx="6264696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mbria" panose="02040503050406030204" pitchFamily="18" charset="0"/>
              </a:rPr>
              <a:t>LA REGLEMENTATION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1144346"/>
            <a:ext cx="7046168" cy="37010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r>
              <a:rPr lang="fr-FR" sz="1100" dirty="0">
                <a:latin typeface="Cambria" panose="02040503050406030204" pitchFamily="18" charset="0"/>
                <a:ea typeface="Cambria" panose="02040503050406030204" pitchFamily="18" charset="0"/>
              </a:rPr>
              <a:t>Conditions de remboursements prévus par le décret N°2006-781 du 3 juillet 2006:</a:t>
            </a:r>
            <a:endParaRPr lang="fr-FR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fr-FR" sz="11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fr-FR" sz="1100" b="1" dirty="0"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en-US" sz="1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000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rais</a:t>
            </a:r>
            <a:r>
              <a:rPr lang="en-US" sz="10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d’hébergement</a:t>
            </a:r>
            <a:endParaRPr lang="fr-FR" sz="10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Pour rappel, le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taux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fixé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pour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l’hébergement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est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de 70 €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province, 90 € pour les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grandes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villes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et communes de la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métropole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du Grand Paris et de 110 € pour Paris</a:t>
            </a:r>
            <a:r>
              <a:rPr lang="fr-F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fr-F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Le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justificatif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doit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être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une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facture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acquittée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et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enregistrée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dans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comptabilité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prestataire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de service. </a:t>
            </a:r>
            <a:endParaRPr lang="fr-F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Si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l’agent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recours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aux services d’un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prestataire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particulier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chambre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d’hôtes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par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exemple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celui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-ci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doit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avoir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une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activité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officielle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d’hébergement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et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être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enregistré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à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titre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au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registre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du commerce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ou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des métiers</a:t>
            </a:r>
            <a:r>
              <a:rPr lang="en-US" dirty="0"/>
              <a:t>.</a:t>
            </a:r>
            <a:endParaRPr lang="fr-FR" dirty="0"/>
          </a:p>
          <a:p>
            <a:pPr lvl="0"/>
            <a:endParaRPr lang="fr-FR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fr-FR" sz="1050" dirty="0" smtClean="0">
                <a:latin typeface="Cambria" panose="02040503050406030204" pitchFamily="18" charset="0"/>
                <a:ea typeface="Cambria" panose="02040503050406030204" pitchFamily="18" charset="0"/>
              </a:rPr>
              <a:t>2)</a:t>
            </a:r>
            <a:r>
              <a:rPr lang="en-US" dirty="0" smtClean="0"/>
              <a:t> </a:t>
            </a:r>
            <a:r>
              <a:rPr lang="en-US" sz="1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frais</a:t>
            </a:r>
            <a:r>
              <a:rPr lang="en-US" sz="10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supplémentaires</a:t>
            </a:r>
            <a:r>
              <a:rPr lang="en-US" sz="1000" u="sng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1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repas</a:t>
            </a:r>
            <a:r>
              <a:rPr lang="en-US" sz="10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sur </a:t>
            </a:r>
            <a:r>
              <a:rPr lang="en-US" sz="1000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présentation</a:t>
            </a:r>
            <a:r>
              <a:rPr lang="en-US" sz="10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1000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justificatifs</a:t>
            </a:r>
            <a:endParaRPr lang="fr-FR" sz="10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Les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frais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repas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sont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fixés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au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taux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de base de 17.50 €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ou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au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taux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réduit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de 8.75€ (restaurant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administratif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ou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assimilé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fr-F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AutoNum type="arabicParenR"/>
            </a:pPr>
            <a:endParaRPr lang="fr-FR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fr-FR" sz="1050" dirty="0">
                <a:latin typeface="Cambria" panose="02040503050406030204" pitchFamily="18" charset="0"/>
                <a:ea typeface="Cambria" panose="02040503050406030204" pitchFamily="18" charset="0"/>
              </a:rPr>
              <a:t>3) 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Les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frais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de bus et de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métro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sont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pris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charge sur production des tickets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originaux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fr-F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fr-F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fr-FR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fr-FR" sz="1200" b="1" dirty="0">
                <a:latin typeface="Baskerville Old Face" panose="02020602080505020303" pitchFamily="18" charset="0"/>
              </a:rPr>
              <a:t>			</a:t>
            </a:r>
          </a:p>
          <a:p>
            <a:pPr algn="ctr"/>
            <a:endParaRPr lang="fr-FR" sz="1000" dirty="0"/>
          </a:p>
          <a:p>
            <a:pPr algn="just"/>
            <a:r>
              <a:rPr lang="fr-FR" sz="1300" dirty="0">
                <a:solidFill>
                  <a:prstClr val="black"/>
                </a:solidFill>
                <a:latin typeface="Cambria" panose="02040503050406030204" pitchFamily="18" charset="0"/>
              </a:rPr>
              <a:t>			</a:t>
            </a:r>
            <a:r>
              <a:rPr lang="fr-FR" dirty="0"/>
              <a:t>	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599919C-0DFD-4952-8E4B-EAAF333E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CD6A2C-96C2-4198-80AE-164C09F225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BDEFA7-5623-4414-A6AA-DB1FE011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</p:spTree>
    <p:extLst>
      <p:ext uri="{BB962C8B-B14F-4D97-AF65-F5344CB8AC3E}">
        <p14:creationId xmlns:p14="http://schemas.microsoft.com/office/powerpoint/2010/main" val="39772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>
                <a:latin typeface="Baskerville Old Face" panose="02020602080505020303" pitchFamily="18" charset="0"/>
              </a:rPr>
              <a:t>Bureau Missions, Déplacements et IFCR</a:t>
            </a:r>
            <a:r>
              <a:rPr lang="fr-FR" sz="1400" dirty="0">
                <a:latin typeface="Cambria" panose="02040503050406030204" pitchFamily="18" charset="0"/>
              </a:rPr>
              <a:t>– </a:t>
            </a:r>
            <a:r>
              <a:rPr lang="fr-FR" sz="900" dirty="0">
                <a:latin typeface="Cambria" panose="02040503050406030204" pitchFamily="18" charset="0"/>
              </a:rPr>
              <a:t>Frais de déplacements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64018" y="815509"/>
            <a:ext cx="6480720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1947" y="1737211"/>
            <a:ext cx="70567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600" dirty="0" smtClean="0">
              <a:latin typeface="Cambria" panose="02040503050406030204" pitchFamily="18" charset="0"/>
            </a:endParaRPr>
          </a:p>
          <a:p>
            <a:pPr algn="just"/>
            <a:r>
              <a:rPr lang="fr-FR" sz="1400" dirty="0" smtClean="0">
                <a:latin typeface="Cambria" panose="02040503050406030204" pitchFamily="18" charset="0"/>
              </a:rPr>
              <a:t>L’objectif </a:t>
            </a:r>
            <a:r>
              <a:rPr lang="fr-FR" sz="1400" dirty="0">
                <a:latin typeface="Cambria" panose="02040503050406030204" pitchFamily="18" charset="0"/>
              </a:rPr>
              <a:t>de ce guide est de vous permettre de </a:t>
            </a:r>
            <a:r>
              <a:rPr lang="fr-FR" sz="1400" dirty="0" smtClean="0">
                <a:latin typeface="Cambria" panose="02040503050406030204" pitchFamily="18" charset="0"/>
              </a:rPr>
              <a:t>suivre votre dossier de </a:t>
            </a:r>
            <a:r>
              <a:rPr lang="fr-FR" sz="1400" dirty="0">
                <a:latin typeface="Cambria" panose="02040503050406030204" pitchFamily="18" charset="0"/>
              </a:rPr>
              <a:t>remboursement  de vos frais de </a:t>
            </a:r>
            <a:r>
              <a:rPr lang="fr-FR" sz="1400" dirty="0" smtClean="0">
                <a:latin typeface="Cambria" panose="02040503050406030204" pitchFamily="18" charset="0"/>
              </a:rPr>
              <a:t>mission </a:t>
            </a:r>
            <a:r>
              <a:rPr lang="fr-FR" sz="1400" dirty="0">
                <a:latin typeface="Cambria" panose="02040503050406030204" pitchFamily="18" charset="0"/>
              </a:rPr>
              <a:t>HORS FORMATION ET HORS EXAMENS ET </a:t>
            </a:r>
            <a:r>
              <a:rPr lang="fr-FR" sz="1400" dirty="0" smtClean="0">
                <a:latin typeface="Cambria" panose="02040503050406030204" pitchFamily="18" charset="0"/>
              </a:rPr>
              <a:t>CONCOURS dans </a:t>
            </a:r>
            <a:r>
              <a:rPr lang="fr-FR" sz="1400" dirty="0">
                <a:latin typeface="Cambria" panose="02040503050406030204" pitchFamily="18" charset="0"/>
              </a:rPr>
              <a:t>l’application CHORUS-DT. </a:t>
            </a:r>
          </a:p>
          <a:p>
            <a:r>
              <a:rPr lang="fr-FR" sz="1400" u="sng" dirty="0">
                <a:latin typeface="Cambria" panose="02040503050406030204" pitchFamily="18" charset="0"/>
                <a:ea typeface="Cambria" panose="02040503050406030204" pitchFamily="18" charset="0"/>
              </a:rPr>
              <a:t>A noter: </a:t>
            </a:r>
          </a:p>
          <a:p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- Les déplacements liés aux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formations 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sont gérées par la </a:t>
            </a:r>
            <a:r>
              <a:rPr lang="fr-FR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l’EAFC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du Rectorat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, au moyen de l’application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GAIA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- Les déplacements liés aux 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examens et concours 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sont gérées par la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DEC du Rectorat 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au moyen de l’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application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IMAG’IN. </a:t>
            </a:r>
            <a:endParaRPr lang="fr-F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400" b="1" u="sng" dirty="0">
              <a:latin typeface="Cambria" panose="02040503050406030204" pitchFamily="18" charset="0"/>
            </a:endParaRPr>
          </a:p>
          <a:p>
            <a:pPr algn="just"/>
            <a:r>
              <a:rPr lang="fr-FR" sz="1400" b="1" u="sng" dirty="0">
                <a:latin typeface="Cambria" panose="02040503050406030204" pitchFamily="18" charset="0"/>
              </a:rPr>
              <a:t>Information:</a:t>
            </a:r>
          </a:p>
          <a:p>
            <a:pPr algn="just"/>
            <a:endParaRPr lang="fr-FR" sz="1400" b="1" u="sng" dirty="0">
              <a:latin typeface="Cambria" panose="02040503050406030204" pitchFamily="18" charset="0"/>
            </a:endParaRPr>
          </a:p>
          <a:p>
            <a:pPr algn="just"/>
            <a:r>
              <a:rPr lang="fr-FR" sz="1400" dirty="0">
                <a:latin typeface="Cambria" panose="02040503050406030204" pitchFamily="18" charset="0"/>
              </a:rPr>
              <a:t>Une fois </a:t>
            </a:r>
            <a:r>
              <a:rPr lang="fr-FR" sz="1400" dirty="0" smtClean="0">
                <a:latin typeface="Cambria" panose="02040503050406030204" pitchFamily="18" charset="0"/>
              </a:rPr>
              <a:t>que le bureau des missions reçoit </a:t>
            </a:r>
            <a:r>
              <a:rPr lang="fr-FR" sz="1400" dirty="0">
                <a:latin typeface="Cambria" panose="02040503050406030204" pitchFamily="18" charset="0"/>
              </a:rPr>
              <a:t>votre dossier </a:t>
            </a:r>
            <a:r>
              <a:rPr lang="fr-FR" sz="1400" dirty="0" smtClean="0">
                <a:latin typeface="Cambria" panose="02040503050406030204" pitchFamily="18" charset="0"/>
              </a:rPr>
              <a:t>complet de </a:t>
            </a:r>
            <a:r>
              <a:rPr lang="fr-FR" sz="1400" b="1" i="1" dirty="0">
                <a:latin typeface="Cambria" panose="02040503050406030204" pitchFamily="18" charset="0"/>
              </a:rPr>
              <a:t>« Demande </a:t>
            </a:r>
            <a:r>
              <a:rPr lang="fr-FR" sz="1400" b="1" i="1" dirty="0" smtClean="0">
                <a:latin typeface="Cambria" panose="02040503050406030204" pitchFamily="18" charset="0"/>
              </a:rPr>
              <a:t>de remboursement de frais de mission</a:t>
            </a:r>
            <a:r>
              <a:rPr lang="fr-FR" sz="1400" b="1" i="1" dirty="0">
                <a:latin typeface="Cambria" panose="02040503050406030204" pitchFamily="18" charset="0"/>
              </a:rPr>
              <a:t> » </a:t>
            </a:r>
            <a:r>
              <a:rPr lang="fr-FR" sz="1400" dirty="0" smtClean="0">
                <a:latin typeface="Cambria" panose="02040503050406030204" pitchFamily="18" charset="0"/>
              </a:rPr>
              <a:t>il saisit un état de frais dans </a:t>
            </a:r>
            <a:r>
              <a:rPr lang="fr-FR" sz="1400" dirty="0">
                <a:latin typeface="Cambria" panose="02040503050406030204" pitchFamily="18" charset="0"/>
              </a:rPr>
              <a:t>chorus </a:t>
            </a:r>
            <a:r>
              <a:rPr lang="fr-FR" sz="1400" dirty="0" smtClean="0">
                <a:latin typeface="Cambria" panose="02040503050406030204" pitchFamily="18" charset="0"/>
              </a:rPr>
              <a:t>DT que vous pouvez consulter en suivant</a:t>
            </a:r>
            <a:r>
              <a:rPr lang="fr-FR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la procédure suivante: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07543DB-24C7-4945-9E0B-9C369C46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12D62C-8AC9-4D9B-9FA5-F9931BD787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06BDA8-7AD6-4669-848A-F411E9D5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416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mbria" panose="02040503050406030204" pitchFamily="18" charset="0"/>
              </a:rPr>
              <a:t> </a:t>
            </a:r>
            <a:endParaRPr lang="fr-FR" sz="1000" dirty="0">
              <a:latin typeface="Cambria" panose="0204050305040603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7488" y="1549970"/>
            <a:ext cx="71183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just"/>
            <a:endParaRPr lang="fr-F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just"/>
            <a:r>
              <a:rPr lang="fr-F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 CONNECTER A CHORUS DT</a:t>
            </a:r>
          </a:p>
          <a:p>
            <a:pPr algn="just"/>
            <a:endParaRPr lang="fr-FR" sz="1000" dirty="0">
              <a:latin typeface="Cambria" panose="02040503050406030204" pitchFamily="18" charset="0"/>
            </a:endParaRPr>
          </a:p>
          <a:p>
            <a:pPr algn="just"/>
            <a:r>
              <a:rPr lang="fr-FR" sz="1400" u="sng" dirty="0">
                <a:latin typeface="Cambria" panose="02040503050406030204" pitchFamily="18" charset="0"/>
              </a:rPr>
              <a:t>Connection</a:t>
            </a:r>
            <a:r>
              <a:rPr lang="fr-FR" sz="1400" dirty="0">
                <a:latin typeface="Cambria" panose="02040503050406030204" pitchFamily="18" charset="0"/>
              </a:rPr>
              <a:t>:</a:t>
            </a:r>
            <a:r>
              <a:rPr lang="fr-FR" sz="1400" b="1" dirty="0">
                <a:latin typeface="Cambria" panose="02040503050406030204" pitchFamily="18" charset="0"/>
              </a:rPr>
              <a:t> </a:t>
            </a:r>
            <a:r>
              <a:rPr lang="fr-FR" sz="1400" b="1" dirty="0">
                <a:latin typeface="Cambria" panose="02040503050406030204" pitchFamily="18" charset="0"/>
                <a:hlinkClick r:id="rId2"/>
              </a:rPr>
              <a:t>www.ac-martinique.fr</a:t>
            </a:r>
            <a:endParaRPr lang="fr-FR" sz="1400" b="1" dirty="0">
              <a:latin typeface="Cambria" panose="02040503050406030204" pitchFamily="18" charset="0"/>
            </a:endParaRPr>
          </a:p>
          <a:p>
            <a:pPr algn="just"/>
            <a:endParaRPr lang="fr-FR" sz="1200" b="1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Cambria" panose="02040503050406030204" pitchFamily="18" charset="0"/>
              </a:rPr>
              <a:t>Cliquer sur l’onglet </a:t>
            </a:r>
            <a:r>
              <a:rPr lang="fr-FR" sz="1200" b="1" dirty="0">
                <a:latin typeface="Cambria" panose="02040503050406030204" pitchFamily="18" charset="0"/>
              </a:rPr>
              <a:t>Personnels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Cambria" panose="02040503050406030204" pitchFamily="18" charset="0"/>
              </a:rPr>
              <a:t>Aller dans le pavé </a:t>
            </a:r>
            <a:r>
              <a:rPr lang="fr-FR" sz="1200" b="1" dirty="0">
                <a:latin typeface="Cambria" panose="02040503050406030204" pitchFamily="18" charset="0"/>
              </a:rPr>
              <a:t>« </a:t>
            </a:r>
            <a:r>
              <a:rPr lang="fr-FR" sz="1200" b="1" dirty="0" smtClean="0">
                <a:latin typeface="Cambria" panose="02040503050406030204" pitchFamily="18" charset="0"/>
              </a:rPr>
              <a:t>Accès rapides </a:t>
            </a:r>
            <a:r>
              <a:rPr lang="fr-FR" sz="1200" b="1" dirty="0">
                <a:latin typeface="Cambria" panose="02040503050406030204" pitchFamily="18" charset="0"/>
              </a:rPr>
              <a:t>services - </a:t>
            </a:r>
            <a:r>
              <a:rPr lang="fr-FR" sz="1200" b="1" dirty="0" smtClean="0">
                <a:latin typeface="Cambria" panose="02040503050406030204" pitchFamily="18" charset="0"/>
              </a:rPr>
              <a:t>PIA</a:t>
            </a:r>
            <a:r>
              <a:rPr lang="fr-FR" sz="1200" b="1" dirty="0">
                <a:latin typeface="Cambria" panose="02040503050406030204" pitchFamily="18" charset="0"/>
              </a:rPr>
              <a:t> »  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Cambria" panose="02040503050406030204" pitchFamily="18" charset="0"/>
              </a:rPr>
              <a:t>Ouverture du masque </a:t>
            </a:r>
            <a:r>
              <a:rPr lang="fr-FR" sz="1200" b="1" dirty="0">
                <a:latin typeface="Cambria" panose="02040503050406030204" pitchFamily="18" charset="0"/>
              </a:rPr>
              <a:t>« Accédez à vos applications ».</a:t>
            </a:r>
          </a:p>
          <a:p>
            <a:pPr algn="just"/>
            <a:endParaRPr lang="fr-FR" sz="1400" b="1" dirty="0">
              <a:latin typeface="Cambria" panose="02040503050406030204" pitchFamily="18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56992"/>
            <a:ext cx="6974160" cy="2603541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E5F4D8-381C-4D16-85C3-C45C090F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A5B43C-B9D5-4CEC-BBD2-7FD8B8D4E8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71E49E-3808-49A5-8970-D9FA1695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47664" y="908720"/>
            <a:ext cx="6497074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31640" y="1467309"/>
            <a:ext cx="74888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mbria" panose="02040503050406030204" pitchFamily="18" charset="0"/>
              </a:rPr>
              <a:t>Renseigner les champs </a:t>
            </a:r>
            <a:r>
              <a:rPr lang="fr-FR" sz="1400" b="1" dirty="0">
                <a:latin typeface="Cambria" panose="02040503050406030204" pitchFamily="18" charset="0"/>
              </a:rPr>
              <a:t>« Identifiant » et « Mot de passe »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En cas </a:t>
            </a:r>
            <a:r>
              <a:rPr lang="fr-FR" sz="1200" u="sng" dirty="0">
                <a:latin typeface="Cambria" panose="02040503050406030204" pitchFamily="18" charset="0"/>
                <a:ea typeface="Cambria" panose="02040503050406030204" pitchFamily="18" charset="0"/>
              </a:rPr>
              <a:t>de perte ou de méconnaissance de vos identifiants</a:t>
            </a:r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 il convient de vous adresser à la plateforme d'assistance académique:	</a:t>
            </a:r>
            <a:r>
              <a:rPr lang="fr-FR" sz="1200" b="1" dirty="0">
                <a:latin typeface="Cambria" panose="02040503050406030204" pitchFamily="18" charset="0"/>
                <a:ea typeface="Cambria" panose="02040503050406030204" pitchFamily="18" charset="0"/>
              </a:rPr>
              <a:t>0596522525</a:t>
            </a:r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 ou,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assistance.informatique@ac-martinique.fr</a:t>
            </a:r>
          </a:p>
          <a:p>
            <a:pPr algn="just"/>
            <a:endParaRPr lang="fr-FR" sz="1400" b="1" dirty="0">
              <a:latin typeface="Cambria" panose="02040503050406030204" pitchFamily="18" charset="0"/>
            </a:endParaRPr>
          </a:p>
          <a:p>
            <a:pPr algn="just"/>
            <a:endParaRPr lang="fr-FR" sz="1600" b="1" dirty="0">
              <a:latin typeface="Cambria" panose="02040503050406030204" pitchFamily="18" charset="0"/>
            </a:endParaRP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17635"/>
            <a:ext cx="5277544" cy="346161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7020272" y="2736659"/>
            <a:ext cx="1461120" cy="1005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b="1" u="sng" dirty="0">
                <a:latin typeface="Cambria" panose="02040503050406030204" pitchFamily="18" charset="0"/>
              </a:rPr>
              <a:t>Identifiant </a:t>
            </a:r>
          </a:p>
          <a:p>
            <a:pPr algn="ctr"/>
            <a:endParaRPr lang="fr-FR" sz="600" b="1" u="sng" dirty="0">
              <a:latin typeface="Cambria" panose="02040503050406030204" pitchFamily="18" charset="0"/>
            </a:endParaRPr>
          </a:p>
          <a:p>
            <a:pPr algn="ctr"/>
            <a:r>
              <a:rPr lang="fr-FR" sz="1050" i="1" dirty="0"/>
              <a:t>Taper 1</a:t>
            </a:r>
            <a:r>
              <a:rPr lang="fr-FR" sz="1050" i="1" baseline="30000" dirty="0"/>
              <a:t>ère</a:t>
            </a:r>
            <a:r>
              <a:rPr lang="fr-FR" sz="1050" i="1" dirty="0"/>
              <a:t> lettre de votre prénom suivi de votre nom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020272" y="4921599"/>
            <a:ext cx="1461120" cy="10195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050" b="1" u="sng" dirty="0">
                <a:solidFill>
                  <a:prstClr val="black"/>
                </a:solidFill>
                <a:latin typeface="Cambria" panose="02040503050406030204" pitchFamily="18" charset="0"/>
              </a:rPr>
              <a:t>Mot de passe</a:t>
            </a:r>
          </a:p>
          <a:p>
            <a:pPr lvl="0" algn="ctr"/>
            <a:endParaRPr lang="fr-FR" sz="600" b="1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fr-FR" sz="1050" i="1" dirty="0">
                <a:solidFill>
                  <a:prstClr val="black"/>
                </a:solidFill>
              </a:rPr>
              <a:t>Taper votre NUMEN ou votre mot de passe messagerie académique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954026" y="3068309"/>
            <a:ext cx="1080120" cy="1152128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878968" y="4576662"/>
            <a:ext cx="1141304" cy="841183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75AFDB-ACCB-4ECB-93D8-268669EB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FC3C17-1E1C-497B-AEEF-803A19EDD7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04B3222-8086-4875-9D14-E4B1A9C4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47664" y="908720"/>
            <a:ext cx="6497074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14575" y="1522932"/>
            <a:ext cx="765380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just"/>
            <a:endParaRPr lang="fr-F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just"/>
            <a:endParaRPr lang="fr-FR" sz="1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Cambria" panose="02040503050406030204" pitchFamily="18" charset="0"/>
              </a:rPr>
              <a:t>Ouverture du masque </a:t>
            </a:r>
            <a:r>
              <a:rPr lang="fr-FR" sz="1400" b="1" dirty="0">
                <a:latin typeface="Cambria" panose="02040503050406030204" pitchFamily="18" charset="0"/>
              </a:rPr>
              <a:t>« ARENA - Accédez à vos applications /Compte personnel 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Cambria" panose="02040503050406030204" pitchFamily="18" charset="0"/>
              </a:rPr>
              <a:t>Cliquer sur </a:t>
            </a:r>
            <a:r>
              <a:rPr lang="fr-FR" sz="1400" b="1" dirty="0">
                <a:latin typeface="Cambria" panose="02040503050406030204" pitchFamily="18" charset="0"/>
              </a:rPr>
              <a:t>« Gestion des personnels 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b="1" dirty="0">
              <a:latin typeface="Cambria" panose="02040503050406030204" pitchFamily="18" charset="0"/>
            </a:endParaRP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57439"/>
            <a:ext cx="6643960" cy="3303094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403648" y="4481884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>
            <a:endCxn id="13" idx="0"/>
          </p:cNvCxnSpPr>
          <p:nvPr/>
        </p:nvCxnSpPr>
        <p:spPr>
          <a:xfrm flipH="1">
            <a:off x="1871700" y="2524676"/>
            <a:ext cx="1836204" cy="1957208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91880" y="2996952"/>
            <a:ext cx="1161741" cy="2420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B1E99B2-BED1-4E2F-B4F3-E9C9EC66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B225B1-D129-4823-92BD-5C9600DB85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F7E1D7-580A-4BF3-B05F-926108F0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47664" y="908720"/>
            <a:ext cx="6497074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15616" y="1487038"/>
            <a:ext cx="7653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just"/>
            <a:endParaRPr lang="fr-F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just"/>
            <a:endParaRPr lang="fr-FR" sz="105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Cambria" panose="02040503050406030204" pitchFamily="18" charset="0"/>
              </a:rPr>
              <a:t>Ouverture du masque </a:t>
            </a:r>
            <a:r>
              <a:rPr lang="fr-FR" sz="1400" b="1" dirty="0">
                <a:latin typeface="Cambria" panose="02040503050406030204" pitchFamily="18" charset="0"/>
              </a:rPr>
              <a:t>« ARENA - Accédez à vos applications / Compte personnel 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Cambria" panose="02040503050406030204" pitchFamily="18" charset="0"/>
              </a:rPr>
              <a:t>Cliquer sur </a:t>
            </a:r>
            <a:r>
              <a:rPr lang="fr-FR" sz="1400" b="1" dirty="0">
                <a:latin typeface="Cambria" panose="02040503050406030204" pitchFamily="18" charset="0"/>
              </a:rPr>
              <a:t>« </a:t>
            </a:r>
            <a:r>
              <a:rPr lang="fr-FR" sz="1400" i="1" dirty="0">
                <a:latin typeface="Cambria" panose="02040503050406030204" pitchFamily="18" charset="0"/>
              </a:rPr>
              <a:t>Gestion des déplacements temporaires (DT) - Déplacements temporaires</a:t>
            </a:r>
            <a:r>
              <a:rPr lang="fr-FR" sz="1400" b="1" dirty="0">
                <a:latin typeface="Cambria" panose="02040503050406030204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b="1" dirty="0">
              <a:latin typeface="Cambria" panose="02040503050406030204" pitchFamily="18" charset="0"/>
            </a:endParaRP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016" y="2636913"/>
            <a:ext cx="6779368" cy="329940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555776" y="3539968"/>
            <a:ext cx="273630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283968" y="2636913"/>
            <a:ext cx="1800200" cy="903055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360624" y="2968544"/>
            <a:ext cx="1126605" cy="163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6E0BAD-05AB-49CC-85BF-C039A74A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6EEE61-E855-40CC-8AD6-607C03D78C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59A0ED-DC8B-4607-8427-A3F3BA0A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47664" y="908720"/>
            <a:ext cx="6497074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6866" y="2636913"/>
            <a:ext cx="6707503" cy="3600400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Ouverture du masque </a:t>
            </a:r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 </a:t>
            </a: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Etat de frais</a:t>
            </a:r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 »</a:t>
            </a:r>
          </a:p>
          <a:p>
            <a:pPr marL="0" indent="0" algn="just">
              <a:buNone/>
            </a:pPr>
            <a:endParaRPr lang="fr-F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latin typeface="Cambria" panose="02040503050406030204" pitchFamily="18" charset="0"/>
              </a:rPr>
              <a:t>Sur l’accueil de Chorus-DT cliquer sur le module </a:t>
            </a:r>
            <a:r>
              <a:rPr lang="fr-FR" sz="2900" b="1" dirty="0">
                <a:latin typeface="Cambria" panose="02040503050406030204" pitchFamily="18" charset="0"/>
              </a:rPr>
              <a:t>« </a:t>
            </a:r>
            <a:r>
              <a:rPr lang="fr-FR" sz="2900" b="1" dirty="0" smtClean="0">
                <a:latin typeface="Cambria" panose="02040503050406030204" pitchFamily="18" charset="0"/>
              </a:rPr>
              <a:t>Etat de frais» </a:t>
            </a:r>
            <a:r>
              <a:rPr lang="fr-FR" sz="2900" dirty="0">
                <a:latin typeface="Cambria" panose="02040503050406030204" pitchFamily="18" charset="0"/>
              </a:rPr>
              <a:t>dans le bandeau supérieur : le dernier </a:t>
            </a:r>
            <a:r>
              <a:rPr lang="fr-FR" sz="2900" dirty="0" smtClean="0">
                <a:latin typeface="Cambria" panose="02040503050406030204" pitchFamily="18" charset="0"/>
              </a:rPr>
              <a:t>EF</a:t>
            </a:r>
            <a:r>
              <a:rPr lang="fr-FR" sz="2900" dirty="0" smtClean="0">
                <a:latin typeface="Cambria" panose="02040503050406030204" pitchFamily="18" charset="0"/>
              </a:rPr>
              <a:t> </a:t>
            </a:r>
            <a:r>
              <a:rPr lang="fr-FR" sz="2900" dirty="0">
                <a:latin typeface="Cambria" panose="02040503050406030204" pitchFamily="18" charset="0"/>
              </a:rPr>
              <a:t>saisi s’affiche par </a:t>
            </a:r>
            <a:r>
              <a:rPr lang="fr-FR" sz="2900" dirty="0" smtClean="0">
                <a:latin typeface="Cambria" panose="02040503050406030204" pitchFamily="18" charset="0"/>
              </a:rPr>
              <a:t>défaut (voir diapo suivante)</a:t>
            </a:r>
            <a:endParaRPr lang="fr-FR" sz="29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9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9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9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9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 smtClean="0">
                <a:latin typeface="Cambria" panose="02040503050406030204" pitchFamily="18" charset="0"/>
              </a:rPr>
              <a:t>Si vous recherchez un Etat de frais plus ancien, cliquez </a:t>
            </a:r>
            <a:r>
              <a:rPr lang="fr-FR" sz="2900" dirty="0">
                <a:latin typeface="Cambria" panose="02040503050406030204" pitchFamily="18" charset="0"/>
              </a:rPr>
              <a:t>sur le bouton « Rechercher » (en bas, à gauche</a:t>
            </a:r>
            <a:r>
              <a:rPr lang="fr-FR" sz="2900" dirty="0" smtClean="0">
                <a:latin typeface="Cambria" panose="02040503050406030204" pitchFamily="18" charset="0"/>
              </a:rPr>
              <a:t>). La liste des états de frais s’affiche. Cliquez sur le numéro de celui qui vous intéresse. S’il n’est </a:t>
            </a:r>
            <a:r>
              <a:rPr lang="fr-FR" sz="2900" dirty="0">
                <a:latin typeface="Cambria" panose="02040503050406030204" pitchFamily="18" charset="0"/>
              </a:rPr>
              <a:t>pas </a:t>
            </a:r>
            <a:r>
              <a:rPr lang="fr-FR" sz="2900" dirty="0" smtClean="0">
                <a:latin typeface="Cambria" panose="02040503050406030204" pitchFamily="18" charset="0"/>
              </a:rPr>
              <a:t>présent, contactez </a:t>
            </a:r>
            <a:r>
              <a:rPr lang="fr-FR" sz="2900" dirty="0">
                <a:latin typeface="Cambria" panose="02040503050406030204" pitchFamily="18" charset="0"/>
              </a:rPr>
              <a:t>votre gestionnaire.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endParaRPr lang="fr-FR" sz="1500" i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b="1" dirty="0">
                <a:latin typeface="Baskerville Old Face" panose="02020602080505020303" pitchFamily="18" charset="0"/>
              </a:rPr>
              <a:t>		</a:t>
            </a:r>
            <a:endParaRPr lang="fr-FR" sz="2800" dirty="0">
              <a:latin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E228A9F-DF4B-4EB1-B497-DF791D02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80FC7A-5721-4A2A-9FC6-1F6F207C58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93B8A1C-E18D-4005-8578-4C2EDDE6A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5" y="3693958"/>
            <a:ext cx="6923527" cy="38311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B2695D8-8BF2-4CF0-A730-2F4158A4753D}"/>
              </a:ext>
            </a:extLst>
          </p:cNvPr>
          <p:cNvCxnSpPr>
            <a:cxnSpLocks/>
          </p:cNvCxnSpPr>
          <p:nvPr/>
        </p:nvCxnSpPr>
        <p:spPr>
          <a:xfrm flipH="1">
            <a:off x="3491880" y="3214285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7E96F714-D984-4CF5-9B44-76634F622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301208"/>
            <a:ext cx="3520745" cy="383113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427B654-67C9-452E-A320-5013EDCF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11" name="Titre 10"/>
          <p:cNvSpPr txBox="1">
            <a:spLocks noGrp="1"/>
          </p:cNvSpPr>
          <p:nvPr>
            <p:ph type="title"/>
          </p:nvPr>
        </p:nvSpPr>
        <p:spPr>
          <a:xfrm>
            <a:off x="1475656" y="1397011"/>
            <a:ext cx="6499944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6866" y="2636913"/>
            <a:ext cx="6707503" cy="3600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Ouverture du masque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 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Etat de frais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 »</a:t>
            </a:r>
          </a:p>
          <a:p>
            <a:pPr marL="0" indent="0" algn="just">
              <a:buNone/>
            </a:pPr>
            <a:endParaRPr lang="fr-F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endParaRPr lang="fr-FR" sz="1500" i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b="1" dirty="0">
                <a:latin typeface="Baskerville Old Face" panose="02020602080505020303" pitchFamily="18" charset="0"/>
              </a:rPr>
              <a:t>		</a:t>
            </a:r>
            <a:endParaRPr lang="fr-FR" sz="2800" dirty="0">
              <a:latin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E228A9F-DF4B-4EB1-B497-DF791D02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80FC7A-5721-4A2A-9FC6-1F6F207C58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427B654-67C9-452E-A320-5013EDCF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11" name="Titre 10"/>
          <p:cNvSpPr txBox="1">
            <a:spLocks noGrp="1"/>
          </p:cNvSpPr>
          <p:nvPr>
            <p:ph type="title"/>
          </p:nvPr>
        </p:nvSpPr>
        <p:spPr>
          <a:xfrm>
            <a:off x="1475656" y="1397011"/>
            <a:ext cx="6499944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085634" y="2960949"/>
            <a:ext cx="6643960" cy="29523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6865" y="3429000"/>
            <a:ext cx="658831" cy="7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flipH="1" flipV="1">
            <a:off x="1835695" y="4197054"/>
            <a:ext cx="45719" cy="64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547664" y="4034678"/>
            <a:ext cx="864096" cy="22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259632" y="4077072"/>
            <a:ext cx="288032" cy="119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F5A83-9FD6-4F8D-9DEF-73144C8A8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L’onglet « GENERAL » reprend les caractéristiques de la mission: destination, dates, objet de la mission, les imputations budgétaires…vous trouverez également en bas, à gauche, le nom de la gestionnaire ayant géré votre dossier et la date à laquelle l’EF a été créé.</a:t>
            </a:r>
            <a:endParaRPr lang="fr-FR" altLang="fr-FR" sz="1200" kern="0" dirty="0">
              <a:solidFill>
                <a:srgbClr val="284F9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lvl="1" indent="-1714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L’onglet « FRAIS » reprend les types de frais: nombre de nuitées, nombre de repas, etc… et montants.</a:t>
            </a:r>
          </a:p>
          <a:p>
            <a:pPr marL="171450" lvl="1" indent="-1714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L’onglet « HISTORIQUE » présente les différentes étapes (avec date correspondantes) de traitement de votre EF: les dates de création et de validation de l’EF, la date d’intégration dans chorus pour transmission au </a:t>
            </a:r>
            <a:r>
              <a:rPr lang="fr-FR" altLang="fr-FR" sz="1200" kern="0" dirty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Trésor </a:t>
            </a: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la date de </a:t>
            </a:r>
            <a:r>
              <a:rPr lang="fr-FR" altLang="fr-FR" sz="1200" kern="0" dirty="0" smtClean="0">
                <a:solidFill>
                  <a:srgbClr val="00B0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remboursement</a:t>
            </a: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altLang="fr-FR" sz="1200" kern="0" dirty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 </a:t>
            </a: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missionné</a:t>
            </a:r>
            <a:r>
              <a:rPr lang="fr-FR" altLang="fr-FR" sz="1200" kern="0" dirty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statut </a:t>
            </a:r>
            <a:r>
              <a:rPr lang="fr-FR" altLang="fr-FR" sz="1200" kern="0" dirty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C1-Payé par </a:t>
            </a:r>
            <a:r>
              <a:rPr lang="fr-FR" altLang="fr-FR" sz="1200" kern="0" dirty="0" smtClean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CHORUS)</a:t>
            </a:r>
            <a:endParaRPr lang="fr-FR" sz="12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F6A58F-83D3-4B26-BB29-FF64439D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BE511F-B1B7-4CC8-BCC9-E925340C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A2BA4D-18D8-4582-A365-F78FFA23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4725144"/>
            <a:ext cx="5904656" cy="1209988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5724128" y="4437112"/>
            <a:ext cx="108012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339752" y="3501008"/>
            <a:ext cx="504056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1763688" y="2780928"/>
            <a:ext cx="576064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843808" y="3933056"/>
            <a:ext cx="2736304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10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que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7659</TotalTime>
  <Words>586</Words>
  <Application>Microsoft Office PowerPoint</Application>
  <PresentationFormat>Affichage à l'écran (4:3)</PresentationFormat>
  <Paragraphs>136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Baskerville Old Face</vt:lpstr>
      <vt:lpstr>Calibri</vt:lpstr>
      <vt:lpstr>Cambria</vt:lpstr>
      <vt:lpstr>Garamond</vt:lpstr>
      <vt:lpstr>Wingdings</vt:lpstr>
      <vt:lpstr>Organique</vt:lpstr>
      <vt:lpstr>   GUIDE POUR SUIVRE SES REMBOURSEMENTS DE FRAIS DE MISSION DANS  L’ APPLICATION CHORUS-DT Missions hors formation et hors examens et concours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SUIVRE SON DOSSIER DE REMBOURSEMENT DE FRAIS DE MISSION</vt:lpstr>
      <vt:lpstr>SUIVRE SON DOSSIER DE REMBOURSEMENT DE FRAIS DE MISSION</vt:lpstr>
      <vt:lpstr>SUIVRE SON DOSSIER DE REMBOURSEMENT DE FRAIS DE MISSION</vt:lpstr>
      <vt:lpstr>SUIVRE SON DOSSIER DE REMBOURSEMENT DE FRAIS DE MISSION</vt:lpstr>
      <vt:lpstr>Présentation PowerPoint</vt:lpstr>
    </vt:vector>
  </TitlesOfParts>
  <Company>Forces Armées aux Antilles - DIRISI FdF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JOANNE</dc:creator>
  <cp:lastModifiedBy>LAMRA</cp:lastModifiedBy>
  <cp:revision>395</cp:revision>
  <cp:lastPrinted>2019-11-19T13:48:11Z</cp:lastPrinted>
  <dcterms:created xsi:type="dcterms:W3CDTF">2018-06-13T22:17:40Z</dcterms:created>
  <dcterms:modified xsi:type="dcterms:W3CDTF">2022-10-11T21:51:12Z</dcterms:modified>
</cp:coreProperties>
</file>